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handoutMasterIdLst>
    <p:handoutMasterId r:id="rId24"/>
  </p:handoutMasterIdLst>
  <p:sldIdLst>
    <p:sldId id="256" r:id="rId2"/>
    <p:sldId id="277" r:id="rId3"/>
    <p:sldId id="27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  <p:sldId id="278" r:id="rId23"/>
  </p:sldIdLst>
  <p:sldSz cx="12192000" cy="6858000"/>
  <p:notesSz cx="6858000" cy="9144000"/>
  <p:embeddedFontLst>
    <p:embeddedFont>
      <p:font typeface="Arial Black" panose="020B0A04020102020204" pitchFamily="34" charset="0"/>
      <p:bold r:id="rId25"/>
    </p:embeddedFont>
    <p:embeddedFont>
      <p:font typeface="Arial Nova Light" panose="020B0304020202020204" pitchFamily="34" charset="0"/>
      <p:regular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1D73"/>
    <a:srgbClr val="CBE54D"/>
    <a:srgbClr val="09CDF2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–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447" autoAdjust="0"/>
  </p:normalViewPr>
  <p:slideViewPr>
    <p:cSldViewPr snapToGrid="0">
      <p:cViewPr varScale="1">
        <p:scale>
          <a:sx n="48" d="100"/>
          <a:sy n="48" d="100"/>
        </p:scale>
        <p:origin x="129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5" d="100"/>
          <a:sy n="45" d="100"/>
        </p:scale>
        <p:origin x="2760" y="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a Field" userId="ef6da6523459dc43" providerId="LiveId" clId="{3CFE99A0-CBAC-4A99-86C2-BE01BE121F45}"/>
    <pc:docChg chg="undo custSel modSld modMainMaster">
      <pc:chgData name="Helena Field" userId="ef6da6523459dc43" providerId="LiveId" clId="{3CFE99A0-CBAC-4A99-86C2-BE01BE121F45}" dt="2025-11-20T04:03:06.611" v="854"/>
      <pc:docMkLst>
        <pc:docMk/>
      </pc:docMkLst>
      <pc:sldChg chg="addSp delSp modSp mod">
        <pc:chgData name="Helena Field" userId="ef6da6523459dc43" providerId="LiveId" clId="{3CFE99A0-CBAC-4A99-86C2-BE01BE121F45}" dt="2025-11-20T03:56:20.467" v="821" actId="478"/>
        <pc:sldMkLst>
          <pc:docMk/>
          <pc:sldMk cId="1236783675" sldId="256"/>
        </pc:sldMkLst>
        <pc:spChg chg="add mod">
          <ac:chgData name="Helena Field" userId="ef6da6523459dc43" providerId="LiveId" clId="{3CFE99A0-CBAC-4A99-86C2-BE01BE121F45}" dt="2025-11-11T03:48:58.488" v="793" actId="947"/>
          <ac:spMkLst>
            <pc:docMk/>
            <pc:sldMk cId="1236783675" sldId="256"/>
            <ac:spMk id="4" creationId="{6A3E063A-8190-3241-5864-52E11DD97EFA}"/>
          </ac:spMkLst>
        </pc:spChg>
        <pc:spChg chg="add mod">
          <ac:chgData name="Helena Field" userId="ef6da6523459dc43" providerId="LiveId" clId="{3CFE99A0-CBAC-4A99-86C2-BE01BE121F45}" dt="2025-11-06T02:29:08.125" v="285" actId="34135"/>
          <ac:spMkLst>
            <pc:docMk/>
            <pc:sldMk cId="1236783675" sldId="256"/>
            <ac:spMk id="5" creationId="{63596088-B810-99DA-ED38-B3C4B17D641F}"/>
          </ac:spMkLst>
        </pc:spChg>
        <pc:spChg chg="add mod">
          <ac:chgData name="Helena Field" userId="ef6da6523459dc43" providerId="LiveId" clId="{3CFE99A0-CBAC-4A99-86C2-BE01BE121F45}" dt="2025-11-10T11:34:02.851" v="321" actId="2711"/>
          <ac:spMkLst>
            <pc:docMk/>
            <pc:sldMk cId="1236783675" sldId="256"/>
            <ac:spMk id="6" creationId="{03F8DC03-B1EF-D13C-4DC3-91B11C86A52F}"/>
          </ac:spMkLst>
        </pc:spChg>
        <pc:picChg chg="add del mod">
          <ac:chgData name="Helena Field" userId="ef6da6523459dc43" providerId="LiveId" clId="{3CFE99A0-CBAC-4A99-86C2-BE01BE121F45}" dt="2025-11-20T03:56:20.467" v="821" actId="478"/>
          <ac:picMkLst>
            <pc:docMk/>
            <pc:sldMk cId="1236783675" sldId="256"/>
            <ac:picMk id="10" creationId="{A3B0CAE3-143D-A54F-8A74-11E9799CAB22}"/>
          </ac:picMkLst>
        </pc:picChg>
      </pc:sldChg>
      <pc:sldChg chg="modSp mod">
        <pc:chgData name="Helena Field" userId="ef6da6523459dc43" providerId="LiveId" clId="{3CFE99A0-CBAC-4A99-86C2-BE01BE121F45}" dt="2025-11-10T11:40:17.661" v="412" actId="255"/>
        <pc:sldMkLst>
          <pc:docMk/>
          <pc:sldMk cId="2687970833" sldId="258"/>
        </pc:sldMkLst>
        <pc:spChg chg="mod">
          <ac:chgData name="Helena Field" userId="ef6da6523459dc43" providerId="LiveId" clId="{3CFE99A0-CBAC-4A99-86C2-BE01BE121F45}" dt="2025-11-10T11:36:20.796" v="341" actId="2711"/>
          <ac:spMkLst>
            <pc:docMk/>
            <pc:sldMk cId="2687970833" sldId="258"/>
            <ac:spMk id="5" creationId="{4EE3CF78-91F2-E211-5695-0AC7A3B97661}"/>
          </ac:spMkLst>
        </pc:spChg>
        <pc:spChg chg="mod">
          <ac:chgData name="Helena Field" userId="ef6da6523459dc43" providerId="LiveId" clId="{3CFE99A0-CBAC-4A99-86C2-BE01BE121F45}" dt="2025-11-10T11:36:43.285" v="343" actId="2711"/>
          <ac:spMkLst>
            <pc:docMk/>
            <pc:sldMk cId="2687970833" sldId="258"/>
            <ac:spMk id="10" creationId="{744289EF-9D3E-EE37-D8FC-AC3FF4096F1D}"/>
          </ac:spMkLst>
        </pc:spChg>
        <pc:spChg chg="mod">
          <ac:chgData name="Helena Field" userId="ef6da6523459dc43" providerId="LiveId" clId="{3CFE99A0-CBAC-4A99-86C2-BE01BE121F45}" dt="2025-11-10T11:36:51.195" v="344" actId="2711"/>
          <ac:spMkLst>
            <pc:docMk/>
            <pc:sldMk cId="2687970833" sldId="258"/>
            <ac:spMk id="12" creationId="{15B95024-3F40-37BC-028B-07203E3FEFB9}"/>
          </ac:spMkLst>
        </pc:spChg>
        <pc:graphicFrameChg chg="modGraphic">
          <ac:chgData name="Helena Field" userId="ef6da6523459dc43" providerId="LiveId" clId="{3CFE99A0-CBAC-4A99-86C2-BE01BE121F45}" dt="2025-11-10T11:40:17.661" v="412" actId="255"/>
          <ac:graphicFrameMkLst>
            <pc:docMk/>
            <pc:sldMk cId="2687970833" sldId="258"/>
            <ac:graphicFrameMk id="3" creationId="{B7BD05D0-3A5C-5EC8-8092-4F5FFAF650AF}"/>
          </ac:graphicFrameMkLst>
        </pc:graphicFrameChg>
      </pc:sldChg>
      <pc:sldChg chg="modSp mod">
        <pc:chgData name="Helena Field" userId="ef6da6523459dc43" providerId="LiveId" clId="{3CFE99A0-CBAC-4A99-86C2-BE01BE121F45}" dt="2025-11-20T03:57:32.252" v="841" actId="2161"/>
        <pc:sldMkLst>
          <pc:docMk/>
          <pc:sldMk cId="3439861554" sldId="259"/>
        </pc:sldMkLst>
        <pc:spChg chg="mod">
          <ac:chgData name="Helena Field" userId="ef6da6523459dc43" providerId="LiveId" clId="{3CFE99A0-CBAC-4A99-86C2-BE01BE121F45}" dt="2025-11-10T11:39:05.134" v="379" actId="2711"/>
          <ac:spMkLst>
            <pc:docMk/>
            <pc:sldMk cId="3439861554" sldId="259"/>
            <ac:spMk id="3" creationId="{18B4EA0B-E5AB-A6E5-EA20-D28B584CE1BD}"/>
          </ac:spMkLst>
        </pc:spChg>
        <pc:graphicFrameChg chg="modGraphic">
          <ac:chgData name="Helena Field" userId="ef6da6523459dc43" providerId="LiveId" clId="{3CFE99A0-CBAC-4A99-86C2-BE01BE121F45}" dt="2025-11-20T03:57:32.252" v="841" actId="2161"/>
          <ac:graphicFrameMkLst>
            <pc:docMk/>
            <pc:sldMk cId="3439861554" sldId="259"/>
            <ac:graphicFrameMk id="7" creationId="{3A683B93-D25D-173D-312C-973CBF582D0F}"/>
          </ac:graphicFrameMkLst>
        </pc:graphicFrameChg>
      </pc:sldChg>
      <pc:sldChg chg="modSp mod">
        <pc:chgData name="Helena Field" userId="ef6da6523459dc43" providerId="LiveId" clId="{3CFE99A0-CBAC-4A99-86C2-BE01BE121F45}" dt="2025-11-11T03:37:20.815" v="509" actId="113"/>
        <pc:sldMkLst>
          <pc:docMk/>
          <pc:sldMk cId="574077791" sldId="260"/>
        </pc:sldMkLst>
        <pc:spChg chg="mod">
          <ac:chgData name="Helena Field" userId="ef6da6523459dc43" providerId="LiveId" clId="{3CFE99A0-CBAC-4A99-86C2-BE01BE121F45}" dt="2025-11-10T11:37:37.668" v="348" actId="2711"/>
          <ac:spMkLst>
            <pc:docMk/>
            <pc:sldMk cId="574077791" sldId="260"/>
            <ac:spMk id="5" creationId="{6A166C95-7FC9-DE97-DF7B-508E954E2B87}"/>
          </ac:spMkLst>
        </pc:spChg>
        <pc:graphicFrameChg chg="modGraphic">
          <ac:chgData name="Helena Field" userId="ef6da6523459dc43" providerId="LiveId" clId="{3CFE99A0-CBAC-4A99-86C2-BE01BE121F45}" dt="2025-11-11T03:37:20.815" v="509" actId="113"/>
          <ac:graphicFrameMkLst>
            <pc:docMk/>
            <pc:sldMk cId="574077791" sldId="260"/>
            <ac:graphicFrameMk id="3" creationId="{AF0142E4-951E-1954-20A4-3432E04B389D}"/>
          </ac:graphicFrameMkLst>
        </pc:graphicFrameChg>
      </pc:sldChg>
      <pc:sldChg chg="modSp mod">
        <pc:chgData name="Helena Field" userId="ef6da6523459dc43" providerId="LiveId" clId="{3CFE99A0-CBAC-4A99-86C2-BE01BE121F45}" dt="2025-11-10T11:40:39.402" v="413" actId="1076"/>
        <pc:sldMkLst>
          <pc:docMk/>
          <pc:sldMk cId="1344220692" sldId="261"/>
        </pc:sldMkLst>
        <pc:spChg chg="mod">
          <ac:chgData name="Helena Field" userId="ef6da6523459dc43" providerId="LiveId" clId="{3CFE99A0-CBAC-4A99-86C2-BE01BE121F45}" dt="2025-11-10T11:39:23.448" v="381" actId="2711"/>
          <ac:spMkLst>
            <pc:docMk/>
            <pc:sldMk cId="1344220692" sldId="261"/>
            <ac:spMk id="2" creationId="{C7E6A591-364E-969A-3983-BF79B6D4AE20}"/>
          </ac:spMkLst>
        </pc:spChg>
        <pc:graphicFrameChg chg="mod modGraphic">
          <ac:chgData name="Helena Field" userId="ef6da6523459dc43" providerId="LiveId" clId="{3CFE99A0-CBAC-4A99-86C2-BE01BE121F45}" dt="2025-11-10T11:40:39.402" v="413" actId="1076"/>
          <ac:graphicFrameMkLst>
            <pc:docMk/>
            <pc:sldMk cId="1344220692" sldId="261"/>
            <ac:graphicFrameMk id="3" creationId="{344BE5CE-2B55-91AA-0713-86F75589A28E}"/>
          </ac:graphicFrameMkLst>
        </pc:graphicFrameChg>
      </pc:sldChg>
      <pc:sldChg chg="delSp modSp mod">
        <pc:chgData name="Helena Field" userId="ef6da6523459dc43" providerId="LiveId" clId="{3CFE99A0-CBAC-4A99-86C2-BE01BE121F45}" dt="2025-11-10T11:43:01.657" v="440" actId="255"/>
        <pc:sldMkLst>
          <pc:docMk/>
          <pc:sldMk cId="323736795" sldId="262"/>
        </pc:sldMkLst>
        <pc:spChg chg="mod">
          <ac:chgData name="Helena Field" userId="ef6da6523459dc43" providerId="LiveId" clId="{3CFE99A0-CBAC-4A99-86C2-BE01BE121F45}" dt="2025-11-10T11:40:47.932" v="415" actId="2711"/>
          <ac:spMkLst>
            <pc:docMk/>
            <pc:sldMk cId="323736795" sldId="262"/>
            <ac:spMk id="6" creationId="{EF4FFD05-B82C-B525-F51A-8406A27E9DBA}"/>
          </ac:spMkLst>
        </pc:spChg>
        <pc:spChg chg="mod">
          <ac:chgData name="Helena Field" userId="ef6da6523459dc43" providerId="LiveId" clId="{3CFE99A0-CBAC-4A99-86C2-BE01BE121F45}" dt="2025-11-10T11:41:25.198" v="420" actId="255"/>
          <ac:spMkLst>
            <pc:docMk/>
            <pc:sldMk cId="323736795" sldId="262"/>
            <ac:spMk id="9" creationId="{2EC0B5DF-6D5E-6ABD-C9F4-78B8518FFECD}"/>
          </ac:spMkLst>
        </pc:spChg>
        <pc:graphicFrameChg chg="mod modGraphic">
          <ac:chgData name="Helena Field" userId="ef6da6523459dc43" providerId="LiveId" clId="{3CFE99A0-CBAC-4A99-86C2-BE01BE121F45}" dt="2025-11-10T11:41:34.081" v="430" actId="1036"/>
          <ac:graphicFrameMkLst>
            <pc:docMk/>
            <pc:sldMk cId="323736795" sldId="262"/>
            <ac:graphicFrameMk id="3" creationId="{B930192C-D7A6-EC8F-727D-91605E17141A}"/>
          </ac:graphicFrameMkLst>
        </pc:graphicFrameChg>
        <pc:graphicFrameChg chg="modGraphic">
          <ac:chgData name="Helena Field" userId="ef6da6523459dc43" providerId="LiveId" clId="{3CFE99A0-CBAC-4A99-86C2-BE01BE121F45}" dt="2025-11-10T11:43:01.657" v="440" actId="255"/>
          <ac:graphicFrameMkLst>
            <pc:docMk/>
            <pc:sldMk cId="323736795" sldId="262"/>
            <ac:graphicFrameMk id="8" creationId="{EBEC0CE0-DB99-2695-6296-F2E42EA93E3B}"/>
          </ac:graphicFrameMkLst>
        </pc:graphicFrameChg>
      </pc:sldChg>
      <pc:sldChg chg="modSp mod">
        <pc:chgData name="Helena Field" userId="ef6da6523459dc43" providerId="LiveId" clId="{3CFE99A0-CBAC-4A99-86C2-BE01BE121F45}" dt="2025-11-11T03:39:35.819" v="561" actId="113"/>
        <pc:sldMkLst>
          <pc:docMk/>
          <pc:sldMk cId="2766349955" sldId="263"/>
        </pc:sldMkLst>
        <pc:spChg chg="mod">
          <ac:chgData name="Helena Field" userId="ef6da6523459dc43" providerId="LiveId" clId="{3CFE99A0-CBAC-4A99-86C2-BE01BE121F45}" dt="2025-11-10T11:42:08.242" v="434" actId="2711"/>
          <ac:spMkLst>
            <pc:docMk/>
            <pc:sldMk cId="2766349955" sldId="263"/>
            <ac:spMk id="5" creationId="{F39F9388-E625-8C6C-7759-72534BD69B53}"/>
          </ac:spMkLst>
        </pc:spChg>
        <pc:spChg chg="mod">
          <ac:chgData name="Helena Field" userId="ef6da6523459dc43" providerId="LiveId" clId="{3CFE99A0-CBAC-4A99-86C2-BE01BE121F45}" dt="2025-11-10T11:42:35.202" v="437" actId="255"/>
          <ac:spMkLst>
            <pc:docMk/>
            <pc:sldMk cId="2766349955" sldId="263"/>
            <ac:spMk id="7" creationId="{00095D09-C097-745F-3EBE-0209D62E4109}"/>
          </ac:spMkLst>
        </pc:spChg>
        <pc:graphicFrameChg chg="mod modGraphic">
          <ac:chgData name="Helena Field" userId="ef6da6523459dc43" providerId="LiveId" clId="{3CFE99A0-CBAC-4A99-86C2-BE01BE121F45}" dt="2025-11-11T03:39:35.819" v="561" actId="113"/>
          <ac:graphicFrameMkLst>
            <pc:docMk/>
            <pc:sldMk cId="2766349955" sldId="263"/>
            <ac:graphicFrameMk id="3" creationId="{F4C9353F-F6FE-A7DB-AC48-22E68A7157CB}"/>
          </ac:graphicFrameMkLst>
        </pc:graphicFrameChg>
        <pc:graphicFrameChg chg="modGraphic">
          <ac:chgData name="Helena Field" userId="ef6da6523459dc43" providerId="LiveId" clId="{3CFE99A0-CBAC-4A99-86C2-BE01BE121F45}" dt="2025-11-10T11:43:13.062" v="441" actId="255"/>
          <ac:graphicFrameMkLst>
            <pc:docMk/>
            <pc:sldMk cId="2766349955" sldId="263"/>
            <ac:graphicFrameMk id="6" creationId="{DBF51AA1-3507-13A0-26F3-53E8527C4D5F}"/>
          </ac:graphicFrameMkLst>
        </pc:graphicFrameChg>
      </pc:sldChg>
      <pc:sldChg chg="modSp mod">
        <pc:chgData name="Helena Field" userId="ef6da6523459dc43" providerId="LiveId" clId="{3CFE99A0-CBAC-4A99-86C2-BE01BE121F45}" dt="2025-11-10T11:46:24.684" v="468" actId="255"/>
        <pc:sldMkLst>
          <pc:docMk/>
          <pc:sldMk cId="2006532435" sldId="264"/>
        </pc:sldMkLst>
        <pc:spChg chg="mod">
          <ac:chgData name="Helena Field" userId="ef6da6523459dc43" providerId="LiveId" clId="{3CFE99A0-CBAC-4A99-86C2-BE01BE121F45}" dt="2025-11-10T11:43:24.837" v="443" actId="2711"/>
          <ac:spMkLst>
            <pc:docMk/>
            <pc:sldMk cId="2006532435" sldId="264"/>
            <ac:spMk id="2" creationId="{787E5F7D-1C48-275F-2D3C-91ABF24FEBD0}"/>
          </ac:spMkLst>
        </pc:spChg>
        <pc:graphicFrameChg chg="mod modGraphic">
          <ac:chgData name="Helena Field" userId="ef6da6523459dc43" providerId="LiveId" clId="{3CFE99A0-CBAC-4A99-86C2-BE01BE121F45}" dt="2025-11-10T11:46:24.684" v="468" actId="255"/>
          <ac:graphicFrameMkLst>
            <pc:docMk/>
            <pc:sldMk cId="2006532435" sldId="264"/>
            <ac:graphicFrameMk id="3" creationId="{8B738E5A-BFC2-5105-5731-6110603EECEC}"/>
          </ac:graphicFrameMkLst>
        </pc:graphicFrameChg>
      </pc:sldChg>
      <pc:sldChg chg="modSp mod">
        <pc:chgData name="Helena Field" userId="ef6da6523459dc43" providerId="LiveId" clId="{3CFE99A0-CBAC-4A99-86C2-BE01BE121F45}" dt="2025-11-10T11:45:14.364" v="458" actId="2711"/>
        <pc:sldMkLst>
          <pc:docMk/>
          <pc:sldMk cId="837123379" sldId="265"/>
        </pc:sldMkLst>
        <pc:spChg chg="mod">
          <ac:chgData name="Helena Field" userId="ef6da6523459dc43" providerId="LiveId" clId="{3CFE99A0-CBAC-4A99-86C2-BE01BE121F45}" dt="2025-11-10T11:43:52.732" v="447" actId="2711"/>
          <ac:spMkLst>
            <pc:docMk/>
            <pc:sldMk cId="837123379" sldId="265"/>
            <ac:spMk id="10" creationId="{5588CE8F-EB41-DD61-9C64-F5B255BFCB25}"/>
          </ac:spMkLst>
        </pc:spChg>
        <pc:graphicFrameChg chg="modGraphic">
          <ac:chgData name="Helena Field" userId="ef6da6523459dc43" providerId="LiveId" clId="{3CFE99A0-CBAC-4A99-86C2-BE01BE121F45}" dt="2025-11-10T11:44:09.870" v="448" actId="2711"/>
          <ac:graphicFrameMkLst>
            <pc:docMk/>
            <pc:sldMk cId="837123379" sldId="265"/>
            <ac:graphicFrameMk id="12" creationId="{216FFC45-E6D9-9D2D-86EA-7F51B58DF33D}"/>
          </ac:graphicFrameMkLst>
        </pc:graphicFrameChg>
        <pc:graphicFrameChg chg="modGraphic">
          <ac:chgData name="Helena Field" userId="ef6da6523459dc43" providerId="LiveId" clId="{3CFE99A0-CBAC-4A99-86C2-BE01BE121F45}" dt="2025-11-10T11:44:15.300" v="449" actId="2711"/>
          <ac:graphicFrameMkLst>
            <pc:docMk/>
            <pc:sldMk cId="837123379" sldId="265"/>
            <ac:graphicFrameMk id="21" creationId="{FA0E3591-36CB-6E8F-F309-FF3A861072E6}"/>
          </ac:graphicFrameMkLst>
        </pc:graphicFrameChg>
        <pc:graphicFrameChg chg="modGraphic">
          <ac:chgData name="Helena Field" userId="ef6da6523459dc43" providerId="LiveId" clId="{3CFE99A0-CBAC-4A99-86C2-BE01BE121F45}" dt="2025-11-10T11:44:20.568" v="450" actId="2711"/>
          <ac:graphicFrameMkLst>
            <pc:docMk/>
            <pc:sldMk cId="837123379" sldId="265"/>
            <ac:graphicFrameMk id="22" creationId="{8ACEA5B9-CA36-55AD-04E4-545104D5DE09}"/>
          </ac:graphicFrameMkLst>
        </pc:graphicFrameChg>
        <pc:graphicFrameChg chg="modGraphic">
          <ac:chgData name="Helena Field" userId="ef6da6523459dc43" providerId="LiveId" clId="{3CFE99A0-CBAC-4A99-86C2-BE01BE121F45}" dt="2025-11-10T11:44:25.373" v="451" actId="2711"/>
          <ac:graphicFrameMkLst>
            <pc:docMk/>
            <pc:sldMk cId="837123379" sldId="265"/>
            <ac:graphicFrameMk id="23" creationId="{FE5D0965-5AB9-4DB4-05F0-C0134A9E7B49}"/>
          </ac:graphicFrameMkLst>
        </pc:graphicFrameChg>
        <pc:graphicFrameChg chg="modGraphic">
          <ac:chgData name="Helena Field" userId="ef6da6523459dc43" providerId="LiveId" clId="{3CFE99A0-CBAC-4A99-86C2-BE01BE121F45}" dt="2025-11-10T11:44:33.485" v="452" actId="2711"/>
          <ac:graphicFrameMkLst>
            <pc:docMk/>
            <pc:sldMk cId="837123379" sldId="265"/>
            <ac:graphicFrameMk id="24" creationId="{8A7DF375-CD55-FE32-40CE-0DA48D828B8D}"/>
          </ac:graphicFrameMkLst>
        </pc:graphicFrameChg>
        <pc:graphicFrameChg chg="modGraphic">
          <ac:chgData name="Helena Field" userId="ef6da6523459dc43" providerId="LiveId" clId="{3CFE99A0-CBAC-4A99-86C2-BE01BE121F45}" dt="2025-11-10T11:44:38.643" v="453" actId="2711"/>
          <ac:graphicFrameMkLst>
            <pc:docMk/>
            <pc:sldMk cId="837123379" sldId="265"/>
            <ac:graphicFrameMk id="25" creationId="{1B9D5B8E-A12C-C67C-4F8D-7925C4E3CC85}"/>
          </ac:graphicFrameMkLst>
        </pc:graphicFrameChg>
        <pc:graphicFrameChg chg="modGraphic">
          <ac:chgData name="Helena Field" userId="ef6da6523459dc43" providerId="LiveId" clId="{3CFE99A0-CBAC-4A99-86C2-BE01BE121F45}" dt="2025-11-10T11:44:52.421" v="455" actId="2711"/>
          <ac:graphicFrameMkLst>
            <pc:docMk/>
            <pc:sldMk cId="837123379" sldId="265"/>
            <ac:graphicFrameMk id="26" creationId="{986CFF38-282D-A7DB-4611-27B415CD70F9}"/>
          </ac:graphicFrameMkLst>
        </pc:graphicFrameChg>
        <pc:graphicFrameChg chg="modGraphic">
          <ac:chgData name="Helena Field" userId="ef6da6523459dc43" providerId="LiveId" clId="{3CFE99A0-CBAC-4A99-86C2-BE01BE121F45}" dt="2025-11-10T11:44:57.450" v="456" actId="2711"/>
          <ac:graphicFrameMkLst>
            <pc:docMk/>
            <pc:sldMk cId="837123379" sldId="265"/>
            <ac:graphicFrameMk id="27" creationId="{57054366-3242-1015-3D31-70CE21AEAA2E}"/>
          </ac:graphicFrameMkLst>
        </pc:graphicFrameChg>
        <pc:graphicFrameChg chg="modGraphic">
          <ac:chgData name="Helena Field" userId="ef6da6523459dc43" providerId="LiveId" clId="{3CFE99A0-CBAC-4A99-86C2-BE01BE121F45}" dt="2025-11-10T11:45:06.138" v="457" actId="2711"/>
          <ac:graphicFrameMkLst>
            <pc:docMk/>
            <pc:sldMk cId="837123379" sldId="265"/>
            <ac:graphicFrameMk id="28" creationId="{BC09F0C0-BEB4-6ADA-199B-CAC3E20CB5FC}"/>
          </ac:graphicFrameMkLst>
        </pc:graphicFrameChg>
        <pc:graphicFrameChg chg="modGraphic">
          <ac:chgData name="Helena Field" userId="ef6da6523459dc43" providerId="LiveId" clId="{3CFE99A0-CBAC-4A99-86C2-BE01BE121F45}" dt="2025-11-10T11:45:14.364" v="458" actId="2711"/>
          <ac:graphicFrameMkLst>
            <pc:docMk/>
            <pc:sldMk cId="837123379" sldId="265"/>
            <ac:graphicFrameMk id="29" creationId="{9E21FB48-012E-8910-0373-A89E3F2DCD56}"/>
          </ac:graphicFrameMkLst>
        </pc:graphicFrameChg>
        <pc:graphicFrameChg chg="modGraphic">
          <ac:chgData name="Helena Field" userId="ef6da6523459dc43" providerId="LiveId" clId="{3CFE99A0-CBAC-4A99-86C2-BE01BE121F45}" dt="2025-11-10T11:44:46.425" v="454" actId="2711"/>
          <ac:graphicFrameMkLst>
            <pc:docMk/>
            <pc:sldMk cId="837123379" sldId="265"/>
            <ac:graphicFrameMk id="31" creationId="{F2F5FFD8-176B-9327-D25F-A83F3B48ABAA}"/>
          </ac:graphicFrameMkLst>
        </pc:graphicFrameChg>
      </pc:sldChg>
      <pc:sldChg chg="modSp mod">
        <pc:chgData name="Helena Field" userId="ef6da6523459dc43" providerId="LiveId" clId="{3CFE99A0-CBAC-4A99-86C2-BE01BE121F45}" dt="2025-11-10T11:45:47.234" v="463" actId="2711"/>
        <pc:sldMkLst>
          <pc:docMk/>
          <pc:sldMk cId="1815809615" sldId="266"/>
        </pc:sldMkLst>
        <pc:spChg chg="mod">
          <ac:chgData name="Helena Field" userId="ef6da6523459dc43" providerId="LiveId" clId="{3CFE99A0-CBAC-4A99-86C2-BE01BE121F45}" dt="2025-11-10T11:45:26.422" v="460" actId="2711"/>
          <ac:spMkLst>
            <pc:docMk/>
            <pc:sldMk cId="1815809615" sldId="266"/>
            <ac:spMk id="2" creationId="{E841A733-C314-4255-9632-CB0670E84B79}"/>
          </ac:spMkLst>
        </pc:spChg>
        <pc:graphicFrameChg chg="modGraphic">
          <ac:chgData name="Helena Field" userId="ef6da6523459dc43" providerId="LiveId" clId="{3CFE99A0-CBAC-4A99-86C2-BE01BE121F45}" dt="2025-11-10T11:45:47.234" v="463" actId="2711"/>
          <ac:graphicFrameMkLst>
            <pc:docMk/>
            <pc:sldMk cId="1815809615" sldId="266"/>
            <ac:graphicFrameMk id="3" creationId="{7EF6B359-14C0-EB38-8303-ABB040C4687E}"/>
          </ac:graphicFrameMkLst>
        </pc:graphicFrameChg>
      </pc:sldChg>
      <pc:sldChg chg="modSp mod">
        <pc:chgData name="Helena Field" userId="ef6da6523459dc43" providerId="LiveId" clId="{3CFE99A0-CBAC-4A99-86C2-BE01BE121F45}" dt="2025-11-10T11:46:17.215" v="467" actId="255"/>
        <pc:sldMkLst>
          <pc:docMk/>
          <pc:sldMk cId="4149001478" sldId="267"/>
        </pc:sldMkLst>
        <pc:spChg chg="mod">
          <ac:chgData name="Helena Field" userId="ef6da6523459dc43" providerId="LiveId" clId="{3CFE99A0-CBAC-4A99-86C2-BE01BE121F45}" dt="2025-11-10T11:46:05.925" v="465" actId="2711"/>
          <ac:spMkLst>
            <pc:docMk/>
            <pc:sldMk cId="4149001478" sldId="267"/>
            <ac:spMk id="2" creationId="{419E4A9C-B9C9-B504-40E1-FFA33A2695C7}"/>
          </ac:spMkLst>
        </pc:spChg>
        <pc:graphicFrameChg chg="modGraphic">
          <ac:chgData name="Helena Field" userId="ef6da6523459dc43" providerId="LiveId" clId="{3CFE99A0-CBAC-4A99-86C2-BE01BE121F45}" dt="2025-11-10T11:46:17.215" v="467" actId="255"/>
          <ac:graphicFrameMkLst>
            <pc:docMk/>
            <pc:sldMk cId="4149001478" sldId="267"/>
            <ac:graphicFrameMk id="3" creationId="{5BC243DA-B9EB-932A-0841-8D8E62EBA8B1}"/>
          </ac:graphicFrameMkLst>
        </pc:graphicFrameChg>
      </pc:sldChg>
      <pc:sldChg chg="modSp mod">
        <pc:chgData name="Helena Field" userId="ef6da6523459dc43" providerId="LiveId" clId="{3CFE99A0-CBAC-4A99-86C2-BE01BE121F45}" dt="2025-11-11T03:39:57.868" v="562" actId="113"/>
        <pc:sldMkLst>
          <pc:docMk/>
          <pc:sldMk cId="3309357050" sldId="268"/>
        </pc:sldMkLst>
        <pc:spChg chg="mod">
          <ac:chgData name="Helena Field" userId="ef6da6523459dc43" providerId="LiveId" clId="{3CFE99A0-CBAC-4A99-86C2-BE01BE121F45}" dt="2025-11-10T11:46:46.811" v="470" actId="2711"/>
          <ac:spMkLst>
            <pc:docMk/>
            <pc:sldMk cId="3309357050" sldId="268"/>
            <ac:spMk id="5" creationId="{C45AD9DA-0472-0F1D-305C-0FE0960BCE1F}"/>
          </ac:spMkLst>
        </pc:spChg>
        <pc:graphicFrameChg chg="modGraphic">
          <ac:chgData name="Helena Field" userId="ef6da6523459dc43" providerId="LiveId" clId="{3CFE99A0-CBAC-4A99-86C2-BE01BE121F45}" dt="2025-11-11T03:39:57.868" v="562" actId="113"/>
          <ac:graphicFrameMkLst>
            <pc:docMk/>
            <pc:sldMk cId="3309357050" sldId="268"/>
            <ac:graphicFrameMk id="3" creationId="{8ED60A23-E85E-9A9A-DB40-DEE946A288F3}"/>
          </ac:graphicFrameMkLst>
        </pc:graphicFrameChg>
      </pc:sldChg>
      <pc:sldChg chg="modSp mod">
        <pc:chgData name="Helena Field" userId="ef6da6523459dc43" providerId="LiveId" clId="{3CFE99A0-CBAC-4A99-86C2-BE01BE121F45}" dt="2025-11-10T11:47:28.303" v="475" actId="255"/>
        <pc:sldMkLst>
          <pc:docMk/>
          <pc:sldMk cId="2229808829" sldId="269"/>
        </pc:sldMkLst>
        <pc:spChg chg="mod">
          <ac:chgData name="Helena Field" userId="ef6da6523459dc43" providerId="LiveId" clId="{3CFE99A0-CBAC-4A99-86C2-BE01BE121F45}" dt="2025-11-10T11:47:04.809" v="473" actId="2711"/>
          <ac:spMkLst>
            <pc:docMk/>
            <pc:sldMk cId="2229808829" sldId="269"/>
            <ac:spMk id="2" creationId="{6ABE21EA-2473-EBF1-B669-C4AAA751A421}"/>
          </ac:spMkLst>
        </pc:spChg>
        <pc:graphicFrameChg chg="modGraphic">
          <ac:chgData name="Helena Field" userId="ef6da6523459dc43" providerId="LiveId" clId="{3CFE99A0-CBAC-4A99-86C2-BE01BE121F45}" dt="2025-11-10T11:47:28.303" v="475" actId="255"/>
          <ac:graphicFrameMkLst>
            <pc:docMk/>
            <pc:sldMk cId="2229808829" sldId="269"/>
            <ac:graphicFrameMk id="3" creationId="{CD64672C-AB38-843F-0651-F7866B4CD322}"/>
          </ac:graphicFrameMkLst>
        </pc:graphicFrameChg>
      </pc:sldChg>
      <pc:sldChg chg="modSp mod">
        <pc:chgData name="Helena Field" userId="ef6da6523459dc43" providerId="LiveId" clId="{3CFE99A0-CBAC-4A99-86C2-BE01BE121F45}" dt="2025-11-10T11:47:55.797" v="480" actId="255"/>
        <pc:sldMkLst>
          <pc:docMk/>
          <pc:sldMk cId="4038415879" sldId="270"/>
        </pc:sldMkLst>
        <pc:spChg chg="mod">
          <ac:chgData name="Helena Field" userId="ef6da6523459dc43" providerId="LiveId" clId="{3CFE99A0-CBAC-4A99-86C2-BE01BE121F45}" dt="2025-11-10T11:47:40.015" v="478" actId="2711"/>
          <ac:spMkLst>
            <pc:docMk/>
            <pc:sldMk cId="4038415879" sldId="270"/>
            <ac:spMk id="2" creationId="{A089D445-549E-4AD1-3C26-3DFEEFF09EEB}"/>
          </ac:spMkLst>
        </pc:spChg>
        <pc:graphicFrameChg chg="modGraphic">
          <ac:chgData name="Helena Field" userId="ef6da6523459dc43" providerId="LiveId" clId="{3CFE99A0-CBAC-4A99-86C2-BE01BE121F45}" dt="2025-11-10T11:47:55.797" v="480" actId="255"/>
          <ac:graphicFrameMkLst>
            <pc:docMk/>
            <pc:sldMk cId="4038415879" sldId="270"/>
            <ac:graphicFrameMk id="3" creationId="{6FD629FD-405A-8F45-C095-B33003FEDE82}"/>
          </ac:graphicFrameMkLst>
        </pc:graphicFrameChg>
      </pc:sldChg>
      <pc:sldChg chg="modSp mod">
        <pc:chgData name="Helena Field" userId="ef6da6523459dc43" providerId="LiveId" clId="{3CFE99A0-CBAC-4A99-86C2-BE01BE121F45}" dt="2025-11-10T11:48:16.189" v="484" actId="255"/>
        <pc:sldMkLst>
          <pc:docMk/>
          <pc:sldMk cId="3450575796" sldId="271"/>
        </pc:sldMkLst>
        <pc:spChg chg="mod">
          <ac:chgData name="Helena Field" userId="ef6da6523459dc43" providerId="LiveId" clId="{3CFE99A0-CBAC-4A99-86C2-BE01BE121F45}" dt="2025-11-10T11:48:07.041" v="482" actId="2711"/>
          <ac:spMkLst>
            <pc:docMk/>
            <pc:sldMk cId="3450575796" sldId="271"/>
            <ac:spMk id="2" creationId="{F650A85C-E8D0-9377-2C2C-F8CA52F97198}"/>
          </ac:spMkLst>
        </pc:spChg>
        <pc:graphicFrameChg chg="modGraphic">
          <ac:chgData name="Helena Field" userId="ef6da6523459dc43" providerId="LiveId" clId="{3CFE99A0-CBAC-4A99-86C2-BE01BE121F45}" dt="2025-11-10T11:48:16.189" v="484" actId="255"/>
          <ac:graphicFrameMkLst>
            <pc:docMk/>
            <pc:sldMk cId="3450575796" sldId="271"/>
            <ac:graphicFrameMk id="3" creationId="{0C83BC34-9FEF-72B5-CC97-16C28F32DB91}"/>
          </ac:graphicFrameMkLst>
        </pc:graphicFrameChg>
      </pc:sldChg>
      <pc:sldChg chg="modSp mod">
        <pc:chgData name="Helena Field" userId="ef6da6523459dc43" providerId="LiveId" clId="{3CFE99A0-CBAC-4A99-86C2-BE01BE121F45}" dt="2025-11-10T11:48:39.229" v="488" actId="255"/>
        <pc:sldMkLst>
          <pc:docMk/>
          <pc:sldMk cId="3705880864" sldId="272"/>
        </pc:sldMkLst>
        <pc:spChg chg="mod">
          <ac:chgData name="Helena Field" userId="ef6da6523459dc43" providerId="LiveId" clId="{3CFE99A0-CBAC-4A99-86C2-BE01BE121F45}" dt="2025-11-10T11:48:26.775" v="486" actId="2711"/>
          <ac:spMkLst>
            <pc:docMk/>
            <pc:sldMk cId="3705880864" sldId="272"/>
            <ac:spMk id="2" creationId="{86E230CB-DCDA-D3C8-8310-E15FF9B349A2}"/>
          </ac:spMkLst>
        </pc:spChg>
        <pc:graphicFrameChg chg="modGraphic">
          <ac:chgData name="Helena Field" userId="ef6da6523459dc43" providerId="LiveId" clId="{3CFE99A0-CBAC-4A99-86C2-BE01BE121F45}" dt="2025-11-10T11:48:39.229" v="488" actId="255"/>
          <ac:graphicFrameMkLst>
            <pc:docMk/>
            <pc:sldMk cId="3705880864" sldId="272"/>
            <ac:graphicFrameMk id="3" creationId="{66CE473A-C1AE-D94D-2016-3EEE9A72366C}"/>
          </ac:graphicFrameMkLst>
        </pc:graphicFrameChg>
      </pc:sldChg>
      <pc:sldChg chg="modSp mod">
        <pc:chgData name="Helena Field" userId="ef6da6523459dc43" providerId="LiveId" clId="{3CFE99A0-CBAC-4A99-86C2-BE01BE121F45}" dt="2025-11-11T03:40:19.178" v="564" actId="113"/>
        <pc:sldMkLst>
          <pc:docMk/>
          <pc:sldMk cId="1649638005" sldId="273"/>
        </pc:sldMkLst>
        <pc:spChg chg="mod">
          <ac:chgData name="Helena Field" userId="ef6da6523459dc43" providerId="LiveId" clId="{3CFE99A0-CBAC-4A99-86C2-BE01BE121F45}" dt="2025-11-10T11:48:53.405" v="490" actId="255"/>
          <ac:spMkLst>
            <pc:docMk/>
            <pc:sldMk cId="1649638005" sldId="273"/>
            <ac:spMk id="3" creationId="{C3C4F2AF-7BF4-257E-2D3E-F1ECBFA56074}"/>
          </ac:spMkLst>
        </pc:spChg>
        <pc:graphicFrameChg chg="modGraphic">
          <ac:chgData name="Helena Field" userId="ef6da6523459dc43" providerId="LiveId" clId="{3CFE99A0-CBAC-4A99-86C2-BE01BE121F45}" dt="2025-11-11T03:40:19.178" v="564" actId="113"/>
          <ac:graphicFrameMkLst>
            <pc:docMk/>
            <pc:sldMk cId="1649638005" sldId="273"/>
            <ac:graphicFrameMk id="2" creationId="{E2E89AB6-E9FF-CE49-7560-C4AA695FEF81}"/>
          </ac:graphicFrameMkLst>
        </pc:graphicFrameChg>
      </pc:sldChg>
      <pc:sldChg chg="modSp mod">
        <pc:chgData name="Helena Field" userId="ef6da6523459dc43" providerId="LiveId" clId="{3CFE99A0-CBAC-4A99-86C2-BE01BE121F45}" dt="2025-11-10T11:49:21.833" v="496" actId="2711"/>
        <pc:sldMkLst>
          <pc:docMk/>
          <pc:sldMk cId="1417340553" sldId="274"/>
        </pc:sldMkLst>
        <pc:spChg chg="mod">
          <ac:chgData name="Helena Field" userId="ef6da6523459dc43" providerId="LiveId" clId="{3CFE99A0-CBAC-4A99-86C2-BE01BE121F45}" dt="2025-11-10T11:49:11.982" v="494" actId="2711"/>
          <ac:spMkLst>
            <pc:docMk/>
            <pc:sldMk cId="1417340553" sldId="274"/>
            <ac:spMk id="2" creationId="{116437F3-C8AC-2027-6710-EC606A045DD4}"/>
          </ac:spMkLst>
        </pc:spChg>
        <pc:graphicFrameChg chg="modGraphic">
          <ac:chgData name="Helena Field" userId="ef6da6523459dc43" providerId="LiveId" clId="{3CFE99A0-CBAC-4A99-86C2-BE01BE121F45}" dt="2025-11-10T11:49:21.833" v="496" actId="2711"/>
          <ac:graphicFrameMkLst>
            <pc:docMk/>
            <pc:sldMk cId="1417340553" sldId="274"/>
            <ac:graphicFrameMk id="4" creationId="{C00EC1C0-4E03-A9C7-BDC2-7CF58AD1A8AA}"/>
          </ac:graphicFrameMkLst>
        </pc:graphicFrameChg>
      </pc:sldChg>
      <pc:sldChg chg="modSp mod">
        <pc:chgData name="Helena Field" userId="ef6da6523459dc43" providerId="LiveId" clId="{3CFE99A0-CBAC-4A99-86C2-BE01BE121F45}" dt="2025-11-10T11:36:08.517" v="339" actId="20577"/>
        <pc:sldMkLst>
          <pc:docMk/>
          <pc:sldMk cId="1201319898" sldId="275"/>
        </pc:sldMkLst>
        <pc:spChg chg="mod">
          <ac:chgData name="Helena Field" userId="ef6da6523459dc43" providerId="LiveId" clId="{3CFE99A0-CBAC-4A99-86C2-BE01BE121F45}" dt="2025-11-10T11:35:18.527" v="328" actId="2711"/>
          <ac:spMkLst>
            <pc:docMk/>
            <pc:sldMk cId="1201319898" sldId="275"/>
            <ac:spMk id="4" creationId="{E32A2360-C3E9-CCB4-D8EA-FAFDF383A4F3}"/>
          </ac:spMkLst>
        </pc:spChg>
        <pc:graphicFrameChg chg="modGraphic">
          <ac:chgData name="Helena Field" userId="ef6da6523459dc43" providerId="LiveId" clId="{3CFE99A0-CBAC-4A99-86C2-BE01BE121F45}" dt="2025-11-10T11:35:30.066" v="330" actId="2711"/>
          <ac:graphicFrameMkLst>
            <pc:docMk/>
            <pc:sldMk cId="1201319898" sldId="275"/>
            <ac:graphicFrameMk id="3" creationId="{1E81EC55-584D-97C3-792A-F4AC5561D2FE}"/>
          </ac:graphicFrameMkLst>
        </pc:graphicFrameChg>
        <pc:graphicFrameChg chg="modGraphic">
          <ac:chgData name="Helena Field" userId="ef6da6523459dc43" providerId="LiveId" clId="{3CFE99A0-CBAC-4A99-86C2-BE01BE121F45}" dt="2025-11-10T11:36:08.517" v="339" actId="20577"/>
          <ac:graphicFrameMkLst>
            <pc:docMk/>
            <pc:sldMk cId="1201319898" sldId="275"/>
            <ac:graphicFrameMk id="9" creationId="{94C933A2-797F-56D4-3B51-07787C13769C}"/>
          </ac:graphicFrameMkLst>
        </pc:graphicFrameChg>
        <pc:graphicFrameChg chg="modGraphic">
          <ac:chgData name="Helena Field" userId="ef6da6523459dc43" providerId="LiveId" clId="{3CFE99A0-CBAC-4A99-86C2-BE01BE121F45}" dt="2025-11-10T11:35:24.375" v="329" actId="2711"/>
          <ac:graphicFrameMkLst>
            <pc:docMk/>
            <pc:sldMk cId="1201319898" sldId="275"/>
            <ac:graphicFrameMk id="10" creationId="{77A9C5D2-F9ED-6F08-DA20-DC2FD246408C}"/>
          </ac:graphicFrameMkLst>
        </pc:graphicFrameChg>
      </pc:sldChg>
      <pc:sldChg chg="modSp mod">
        <pc:chgData name="Helena Field" userId="ef6da6523459dc43" providerId="LiveId" clId="{3CFE99A0-CBAC-4A99-86C2-BE01BE121F45}" dt="2025-11-10T11:49:43.232" v="500" actId="255"/>
        <pc:sldMkLst>
          <pc:docMk/>
          <pc:sldMk cId="1731661844" sldId="276"/>
        </pc:sldMkLst>
        <pc:spChg chg="mod">
          <ac:chgData name="Helena Field" userId="ef6da6523459dc43" providerId="LiveId" clId="{3CFE99A0-CBAC-4A99-86C2-BE01BE121F45}" dt="2025-11-10T11:49:31.556" v="498" actId="2711"/>
          <ac:spMkLst>
            <pc:docMk/>
            <pc:sldMk cId="1731661844" sldId="276"/>
            <ac:spMk id="5" creationId="{F32B71F0-73D2-C903-51EE-7466BF2A2660}"/>
          </ac:spMkLst>
        </pc:spChg>
        <pc:graphicFrameChg chg="modGraphic">
          <ac:chgData name="Helena Field" userId="ef6da6523459dc43" providerId="LiveId" clId="{3CFE99A0-CBAC-4A99-86C2-BE01BE121F45}" dt="2025-11-10T11:49:43.232" v="500" actId="255"/>
          <ac:graphicFrameMkLst>
            <pc:docMk/>
            <pc:sldMk cId="1731661844" sldId="276"/>
            <ac:graphicFrameMk id="4" creationId="{E3C3DFF5-1224-D0B6-2F95-65C572802FA6}"/>
          </ac:graphicFrameMkLst>
        </pc:graphicFrameChg>
      </pc:sldChg>
      <pc:sldChg chg="modSp mod">
        <pc:chgData name="Helena Field" userId="ef6da6523459dc43" providerId="LiveId" clId="{3CFE99A0-CBAC-4A99-86C2-BE01BE121F45}" dt="2025-11-11T03:50:34.123" v="814" actId="179"/>
        <pc:sldMkLst>
          <pc:docMk/>
          <pc:sldMk cId="3911088323" sldId="277"/>
        </pc:sldMkLst>
        <pc:spChg chg="mod">
          <ac:chgData name="Helena Field" userId="ef6da6523459dc43" providerId="LiveId" clId="{3CFE99A0-CBAC-4A99-86C2-BE01BE121F45}" dt="2025-11-10T11:38:46.247" v="378" actId="2711"/>
          <ac:spMkLst>
            <pc:docMk/>
            <pc:sldMk cId="3911088323" sldId="277"/>
            <ac:spMk id="5" creationId="{97EA929F-31A5-7211-B9A5-F47F12EC95C6}"/>
          </ac:spMkLst>
        </pc:spChg>
        <pc:spChg chg="mod">
          <ac:chgData name="Helena Field" userId="ef6da6523459dc43" providerId="LiveId" clId="{3CFE99A0-CBAC-4A99-86C2-BE01BE121F45}" dt="2025-11-10T11:34:38.951" v="323" actId="2711"/>
          <ac:spMkLst>
            <pc:docMk/>
            <pc:sldMk cId="3911088323" sldId="277"/>
            <ac:spMk id="7" creationId="{4813BF02-A608-EC15-6F71-81B853BFB05F}"/>
          </ac:spMkLst>
        </pc:spChg>
        <pc:spChg chg="mod">
          <ac:chgData name="Helena Field" userId="ef6da6523459dc43" providerId="LiveId" clId="{3CFE99A0-CBAC-4A99-86C2-BE01BE121F45}" dt="2025-11-11T03:41:10.825" v="572" actId="20577"/>
          <ac:spMkLst>
            <pc:docMk/>
            <pc:sldMk cId="3911088323" sldId="277"/>
            <ac:spMk id="8" creationId="{8A7A1B6C-2184-DE8B-1818-C97DDD4CA0F4}"/>
          </ac:spMkLst>
        </pc:spChg>
        <pc:spChg chg="mod">
          <ac:chgData name="Helena Field" userId="ef6da6523459dc43" providerId="LiveId" clId="{3CFE99A0-CBAC-4A99-86C2-BE01BE121F45}" dt="2025-11-11T03:50:34.123" v="814" actId="179"/>
          <ac:spMkLst>
            <pc:docMk/>
            <pc:sldMk cId="3911088323" sldId="277"/>
            <ac:spMk id="9" creationId="{48C38074-D1E1-A669-28F3-BDFACCF5DAC6}"/>
          </ac:spMkLst>
        </pc:spChg>
        <pc:grpChg chg="mod">
          <ac:chgData name="Helena Field" userId="ef6da6523459dc43" providerId="LiveId" clId="{3CFE99A0-CBAC-4A99-86C2-BE01BE121F45}" dt="2025-11-11T03:50:22.645" v="813" actId="1038"/>
          <ac:grpSpMkLst>
            <pc:docMk/>
            <pc:sldMk cId="3911088323" sldId="277"/>
            <ac:grpSpMk id="10" creationId="{3A522914-3E1E-8595-08C0-DE3292A3AFF1}"/>
          </ac:grpSpMkLst>
        </pc:grpChg>
        <pc:graphicFrameChg chg="modGraphic">
          <ac:chgData name="Helena Field" userId="ef6da6523459dc43" providerId="LiveId" clId="{3CFE99A0-CBAC-4A99-86C2-BE01BE121F45}" dt="2025-11-10T11:34:49.264" v="325" actId="2711"/>
          <ac:graphicFrameMkLst>
            <pc:docMk/>
            <pc:sldMk cId="3911088323" sldId="277"/>
            <ac:graphicFrameMk id="2" creationId="{E2B756AF-0809-B2B0-BBB4-9030D9A5BD12}"/>
          </ac:graphicFrameMkLst>
        </pc:graphicFrameChg>
        <pc:graphicFrameChg chg="modGraphic">
          <ac:chgData name="Helena Field" userId="ef6da6523459dc43" providerId="LiveId" clId="{3CFE99A0-CBAC-4A99-86C2-BE01BE121F45}" dt="2025-11-10T11:34:45.312" v="324" actId="2711"/>
          <ac:graphicFrameMkLst>
            <pc:docMk/>
            <pc:sldMk cId="3911088323" sldId="277"/>
            <ac:graphicFrameMk id="4" creationId="{AE2D9964-2807-854C-F2F7-B616AE90B621}"/>
          </ac:graphicFrameMkLst>
        </pc:graphicFrameChg>
      </pc:sldChg>
      <pc:sldChg chg="modSp mod">
        <pc:chgData name="Helena Field" userId="ef6da6523459dc43" providerId="LiveId" clId="{3CFE99A0-CBAC-4A99-86C2-BE01BE121F45}" dt="2025-11-10T11:50:04.270" v="504" actId="255"/>
        <pc:sldMkLst>
          <pc:docMk/>
          <pc:sldMk cId="2835502928" sldId="278"/>
        </pc:sldMkLst>
        <pc:spChg chg="mod">
          <ac:chgData name="Helena Field" userId="ef6da6523459dc43" providerId="LiveId" clId="{3CFE99A0-CBAC-4A99-86C2-BE01BE121F45}" dt="2025-11-10T11:49:53.694" v="502" actId="2711"/>
          <ac:spMkLst>
            <pc:docMk/>
            <pc:sldMk cId="2835502928" sldId="278"/>
            <ac:spMk id="5" creationId="{57A80805-5BE6-AA99-A037-69C714E733C6}"/>
          </ac:spMkLst>
        </pc:spChg>
        <pc:graphicFrameChg chg="modGraphic">
          <ac:chgData name="Helena Field" userId="ef6da6523459dc43" providerId="LiveId" clId="{3CFE99A0-CBAC-4A99-86C2-BE01BE121F45}" dt="2025-11-10T11:50:04.270" v="504" actId="255"/>
          <ac:graphicFrameMkLst>
            <pc:docMk/>
            <pc:sldMk cId="2835502928" sldId="278"/>
            <ac:graphicFrameMk id="4" creationId="{A0162C22-10C0-194E-3EBA-6AB5AC6C50C2}"/>
          </ac:graphicFrameMkLst>
        </pc:graphicFrameChg>
      </pc:sldChg>
      <pc:sldMasterChg chg="addSp delSp modSp mod modSldLayout">
        <pc:chgData name="Helena Field" userId="ef6da6523459dc43" providerId="LiveId" clId="{3CFE99A0-CBAC-4A99-86C2-BE01BE121F45}" dt="2025-11-20T04:03:06.611" v="854"/>
        <pc:sldMasterMkLst>
          <pc:docMk/>
          <pc:sldMasterMk cId="2057384968" sldId="2147483648"/>
        </pc:sldMasterMkLst>
        <pc:picChg chg="add del mod">
          <ac:chgData name="Helena Field" userId="ef6da6523459dc43" providerId="LiveId" clId="{3CFE99A0-CBAC-4A99-86C2-BE01BE121F45}" dt="2025-11-20T04:01:09.253" v="846" actId="478"/>
          <ac:picMkLst>
            <pc:docMk/>
            <pc:sldMasterMk cId="2057384968" sldId="2147483648"/>
            <ac:picMk id="8" creationId="{ABDDDDED-A51B-ECFB-3A2F-356E69722D3D}"/>
          </ac:picMkLst>
        </pc:picChg>
        <pc:sldLayoutChg chg="addSp delSp modSp mod">
          <pc:chgData name="Helena Field" userId="ef6da6523459dc43" providerId="LiveId" clId="{3CFE99A0-CBAC-4A99-86C2-BE01BE121F45}" dt="2025-11-20T04:01:43.708" v="850" actId="1076"/>
          <pc:sldLayoutMkLst>
            <pc:docMk/>
            <pc:sldMasterMk cId="2057384968" sldId="2147483648"/>
            <pc:sldLayoutMk cId="4175067278" sldId="2147483649"/>
          </pc:sldLayoutMkLst>
          <pc:spChg chg="add del">
            <ac:chgData name="Helena Field" userId="ef6da6523459dc43" providerId="LiveId" clId="{3CFE99A0-CBAC-4A99-86C2-BE01BE121F45}" dt="2025-11-20T04:01:15.700" v="848" actId="22"/>
            <ac:spMkLst>
              <pc:docMk/>
              <pc:sldMasterMk cId="2057384968" sldId="2147483648"/>
              <pc:sldLayoutMk cId="4175067278" sldId="2147483649"/>
              <ac:spMk id="8" creationId="{2A1362DF-DF42-180D-8712-26F2EB3DA31B}"/>
            </ac:spMkLst>
          </pc:spChg>
          <pc:picChg chg="add mod">
            <ac:chgData name="Helena Field" userId="ef6da6523459dc43" providerId="LiveId" clId="{3CFE99A0-CBAC-4A99-86C2-BE01BE121F45}" dt="2025-11-20T04:01:43.708" v="850" actId="1076"/>
            <ac:picMkLst>
              <pc:docMk/>
              <pc:sldMasterMk cId="2057384968" sldId="2147483648"/>
              <pc:sldLayoutMk cId="4175067278" sldId="2147483649"/>
              <ac:picMk id="10" creationId="{62D36E7A-BEB5-5591-CC9B-60ECC4C224BB}"/>
            </ac:picMkLst>
          </pc:picChg>
        </pc:sldLayoutChg>
        <pc:sldLayoutChg chg="addSp delSp modSp mod">
          <pc:chgData name="Helena Field" userId="ef6da6523459dc43" providerId="LiveId" clId="{3CFE99A0-CBAC-4A99-86C2-BE01BE121F45}" dt="2025-11-20T04:03:06.611" v="854"/>
          <pc:sldLayoutMkLst>
            <pc:docMk/>
            <pc:sldMasterMk cId="2057384968" sldId="2147483648"/>
            <pc:sldLayoutMk cId="443378156" sldId="2147483650"/>
          </pc:sldLayoutMkLst>
          <pc:picChg chg="add del mod">
            <ac:chgData name="Helena Field" userId="ef6da6523459dc43" providerId="LiveId" clId="{3CFE99A0-CBAC-4A99-86C2-BE01BE121F45}" dt="2025-11-20T03:55:23.270" v="815" actId="478"/>
            <ac:picMkLst>
              <pc:docMk/>
              <pc:sldMasterMk cId="2057384968" sldId="2147483648"/>
              <pc:sldLayoutMk cId="443378156" sldId="2147483650"/>
              <ac:picMk id="5" creationId="{F4C6FEAC-0D55-7EB8-C5E4-BCC465C9A389}"/>
            </ac:picMkLst>
          </pc:picChg>
          <pc:picChg chg="add del mod">
            <ac:chgData name="Helena Field" userId="ef6da6523459dc43" providerId="LiveId" clId="{3CFE99A0-CBAC-4A99-86C2-BE01BE121F45}" dt="2025-11-20T03:58:16.242" v="842" actId="478"/>
            <ac:picMkLst>
              <pc:docMk/>
              <pc:sldMasterMk cId="2057384968" sldId="2147483648"/>
              <pc:sldLayoutMk cId="443378156" sldId="2147483650"/>
              <ac:picMk id="6" creationId="{6D0AB5CC-0FDD-2A15-10DE-D3AE9846F3DE}"/>
            </ac:picMkLst>
          </pc:picChg>
          <pc:picChg chg="add mod">
            <ac:chgData name="Helena Field" userId="ef6da6523459dc43" providerId="LiveId" clId="{3CFE99A0-CBAC-4A99-86C2-BE01BE121F45}" dt="2025-11-20T04:03:06.611" v="854"/>
            <ac:picMkLst>
              <pc:docMk/>
              <pc:sldMasterMk cId="2057384968" sldId="2147483648"/>
              <pc:sldLayoutMk cId="443378156" sldId="2147483650"/>
              <ac:picMk id="8" creationId="{D858F79D-1D44-A85E-05D4-1EA40AF95279}"/>
            </ac:picMkLst>
          </pc:picChg>
        </pc:sldLayoutChg>
        <pc:sldLayoutChg chg="addSp delSp modSp mod">
          <pc:chgData name="Helena Field" userId="ef6da6523459dc43" providerId="LiveId" clId="{3CFE99A0-CBAC-4A99-86C2-BE01BE121F45}" dt="2025-11-20T04:02:58.550" v="853" actId="21"/>
          <pc:sldLayoutMkLst>
            <pc:docMk/>
            <pc:sldMasterMk cId="2057384968" sldId="2147483648"/>
            <pc:sldLayoutMk cId="1080175115" sldId="2147483651"/>
          </pc:sldLayoutMkLst>
          <pc:picChg chg="add del mod">
            <ac:chgData name="Helena Field" userId="ef6da6523459dc43" providerId="LiveId" clId="{3CFE99A0-CBAC-4A99-86C2-BE01BE121F45}" dt="2025-11-20T04:02:58.550" v="853" actId="21"/>
            <ac:picMkLst>
              <pc:docMk/>
              <pc:sldMasterMk cId="2057384968" sldId="2147483648"/>
              <pc:sldLayoutMk cId="1080175115" sldId="2147483651"/>
              <ac:picMk id="8" creationId="{D858F79D-1D44-A85E-05D4-1EA40AF95279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A3F2E6-E376-18B2-3B6D-F6CDEE541F5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748628-9024-6CA4-FB7D-7EC2D78895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94BC07-C94D-4B92-850C-2706A4E38ECB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27DFBB-C62B-5735-12AC-C0CE6B01336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B64639-E2EA-55CB-0DA8-CE1A1844A8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A28417-8430-4065-9368-7D6999EFE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987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902C2-6747-5110-36BB-601911AAB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14C293-F22A-A6DA-67B4-1494ACDE4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CCC386-894C-948C-8E4C-C52C4A8BD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265B-EB57-4056-985F-7D64DDD69BDF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19BB8-856C-EDFE-1F94-CEA4BBFDD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1E617-3669-2C4E-1526-32C95E932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C5C4-1743-45F0-B2DF-A854088678C8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2D36E7A-BEB5-5591-CC9B-60ECC4C224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4" y="6311028"/>
            <a:ext cx="12192000" cy="410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067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B65FB-0CD8-5FA8-B53E-4DBA43255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029F7A-46EA-B8CC-AB43-E892BF55CE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92C0D-A7C3-776B-C28D-DA9AC5048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265B-EB57-4056-985F-7D64DDD69BDF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1D737-5285-DCA3-1459-2DF11323F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B4556D-C914-E6FE-CDF7-798B97BB4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C5C4-1743-45F0-B2DF-A854088678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335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1EFEE8-75AC-02D1-DBCD-725ABCE339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DA58AD-BB1C-07A1-8FCE-BCC3C6261D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A4043-B8A9-0735-160E-A7CE4F002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265B-EB57-4056-985F-7D64DDD69BDF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C321E1-EEF5-CFD3-6412-5A2D83933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DE19B-7777-01E4-CA8F-469EDB298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C5C4-1743-45F0-B2DF-A854088678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956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6085E-EB01-55FB-0600-0365DBD5F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0D80D-8FD6-4A51-E0E0-14FF2464D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858F79D-1D44-A85E-05D4-1EA40AF952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56350"/>
            <a:ext cx="12192000" cy="410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378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1E462-0DD0-426D-E71F-C7B3C203C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087BC-ADD7-315D-87E0-0246C37F2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A0E33-5053-8620-4C9E-A5FA68BBC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265B-EB57-4056-985F-7D64DDD69BDF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FE58A-228A-1926-9065-C744B9413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EE9FA7-D5D7-B0F1-18BF-87B8CEE39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C5C4-1743-45F0-B2DF-A854088678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175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DBD0F-8D7B-FCF1-54F0-A64FA4797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6153C-4999-8663-7FBC-6C44D48DD6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B2CA39-39BA-3845-8B08-C8C8B8B5EF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7D14F0-F6F0-53B3-6DDF-6D739BBF1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265B-EB57-4056-985F-7D64DDD69BDF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EB1CEF-93F7-79A2-E4E2-484DE8C77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B7D15E-4C67-FDBC-CCE5-957D4F17A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C5C4-1743-45F0-B2DF-A854088678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539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3EAB5-B905-D39A-D1BF-A0AAA6964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09B217-3994-10FE-F715-00F27AC0D1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2C44E5-3A6B-51C3-2293-41698C817E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D20A75-D804-0498-F468-D0F315BA8D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81172C-B116-25A3-DE4B-CFFF9672E2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F1A735-FFAD-96A1-8522-5685CF8A3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265B-EB57-4056-985F-7D64DDD69BDF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54137B-022E-2307-387C-4E69BF802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465002-7059-D7B6-29CC-5510FC47D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C5C4-1743-45F0-B2DF-A854088678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056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EBB97-B741-DB7A-EC10-1F9097E0B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2FF0E5-41B0-43A2-B457-3331A59FA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265B-EB57-4056-985F-7D64DDD69BDF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B0B385-2A48-6DBF-0D85-164AF7DAD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A71EB1-2DB6-D8D9-85DA-B67CDE692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C5C4-1743-45F0-B2DF-A854088678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788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274AFE-5935-A3D9-99B2-053E6A105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265B-EB57-4056-985F-7D64DDD69BDF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10E1FA-DC06-DE46-1C1F-8920C974B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622816-C35D-8DB9-1727-8468C188D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C5C4-1743-45F0-B2DF-A854088678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501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AC7DC-D75C-8FB4-A1E1-01CDBCE0F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D8D68-32C8-2665-86E8-BCF77F808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D599E4-D799-B643-42F9-12D2C87826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7D8F82-16CD-C63A-7E0E-FD6A3684A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265B-EB57-4056-985F-7D64DDD69BDF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8A8919-5141-3AD3-0834-B85BAF564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19ACA6-D9A5-B700-CF5B-FBAEB92A3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C5C4-1743-45F0-B2DF-A854088678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363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F3657-B090-A36E-F33F-02DB85984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669614-4AB0-EA45-6424-34B8844D62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3810D3-9F63-B3A8-696C-5F9C3ADFFA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DBEA0F-0B60-1D66-F1DC-E98FFD037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265B-EB57-4056-985F-7D64DDD69BDF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056E20-4721-4F45-FBFA-7568C5B41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8C0671-6B8B-87DB-012F-A1D57419B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C5C4-1743-45F0-B2DF-A854088678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0337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34B766-418A-195B-4818-E2E21011B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909F03-9ED9-7E9C-02BF-76D226E1DB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0D4EB-B874-7D60-7990-3C3CB4A08B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12265B-EB57-4056-985F-7D64DDD69BDF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A4F4D0-89E9-1D32-F4C1-D9C12A787E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52B36A-C7DC-036C-C9B7-FB8717FE46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0CC5C4-1743-45F0-B2DF-A854088678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384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A3E063A-8190-3241-5864-52E11DD97EF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27783" y="907839"/>
            <a:ext cx="4936434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indent="185738" algn="ctr">
              <a:spcBef>
                <a:spcPts val="600"/>
              </a:spcBef>
            </a:pPr>
            <a:r>
              <a:rPr lang="en-GB" sz="2000" b="1" spc="50" dirty="0">
                <a:latin typeface="Arial Nova Light" panose="020B0304020202020204" pitchFamily="34" charset="0"/>
              </a:rPr>
              <a:t>BID STRATEGY WORKBOOK</a:t>
            </a:r>
          </a:p>
          <a:p>
            <a:pPr indent="185738" algn="ctr"/>
            <a:r>
              <a:rPr lang="en-GB" sz="2000" b="1" spc="50" dirty="0">
                <a:latin typeface="Arial Nova Light" panose="020B0304020202020204" pitchFamily="34" charset="0"/>
              </a:rPr>
              <a:t>B2B CONSTRUCTION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3596088-B810-99DA-ED38-B3C4B17D64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27780" y="1644430"/>
            <a:ext cx="4936434" cy="6170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F8DC03-B1EF-D13C-4DC3-91B11C86A52F}"/>
              </a:ext>
            </a:extLst>
          </p:cNvPr>
          <p:cNvSpPr txBox="1">
            <a:spLocks/>
          </p:cNvSpPr>
          <p:nvPr/>
        </p:nvSpPr>
        <p:spPr>
          <a:xfrm>
            <a:off x="3617268" y="1691330"/>
            <a:ext cx="4936435" cy="543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GB" sz="1400" dirty="0">
                <a:latin typeface="Arial Nova Light" panose="020B0304020202020204" pitchFamily="34" charset="0"/>
              </a:rPr>
              <a:t>INSERT PROJECT NAME</a:t>
            </a:r>
          </a:p>
          <a:p>
            <a:pPr algn="ctr">
              <a:lnSpc>
                <a:spcPts val="1800"/>
              </a:lnSpc>
            </a:pPr>
            <a:r>
              <a:rPr lang="en-GB" sz="1400" dirty="0">
                <a:latin typeface="Arial Nova Light" panose="020B0304020202020204" pitchFamily="34" charset="0"/>
              </a:rPr>
              <a:t>INSERT DATE</a:t>
            </a:r>
          </a:p>
        </p:txBody>
      </p:sp>
    </p:spTree>
    <p:extLst>
      <p:ext uri="{BB962C8B-B14F-4D97-AF65-F5344CB8AC3E}">
        <p14:creationId xmlns:p14="http://schemas.microsoft.com/office/powerpoint/2010/main" val="1236783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E98844-BA40-ADDF-F781-30DB01A29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B738E5A-BFC2-5105-5731-6110603EEC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975068"/>
              </p:ext>
            </p:extLst>
          </p:nvPr>
        </p:nvGraphicFramePr>
        <p:xfrm>
          <a:off x="299883" y="936647"/>
          <a:ext cx="11592233" cy="4886278"/>
        </p:xfrm>
        <a:graphic>
          <a:graphicData uri="http://schemas.openxmlformats.org/drawingml/2006/table">
            <a:tbl>
              <a:tblPr/>
              <a:tblGrid>
                <a:gridCol w="572062">
                  <a:extLst>
                    <a:ext uri="{9D8B030D-6E8A-4147-A177-3AD203B41FA5}">
                      <a16:colId xmlns:a16="http://schemas.microsoft.com/office/drawing/2014/main" val="3201935299"/>
                    </a:ext>
                  </a:extLst>
                </a:gridCol>
                <a:gridCol w="4830765">
                  <a:extLst>
                    <a:ext uri="{9D8B030D-6E8A-4147-A177-3AD203B41FA5}">
                      <a16:colId xmlns:a16="http://schemas.microsoft.com/office/drawing/2014/main" val="474185436"/>
                    </a:ext>
                  </a:extLst>
                </a:gridCol>
                <a:gridCol w="6189406">
                  <a:extLst>
                    <a:ext uri="{9D8B030D-6E8A-4147-A177-3AD203B41FA5}">
                      <a16:colId xmlns:a16="http://schemas.microsoft.com/office/drawing/2014/main" val="3300310692"/>
                    </a:ext>
                  </a:extLst>
                </a:gridCol>
              </a:tblGrid>
              <a:tr h="482653">
                <a:tc gridSpan="2">
                  <a:txBody>
                    <a:bodyPr/>
                    <a:lstStyle/>
                    <a:p>
                      <a:pPr algn="ctr" fontAlgn="t"/>
                      <a:r>
                        <a:rPr kumimoji="0" lang="en-GB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Arial" panose="020B0604020202020204" pitchFamily="34" charset="0"/>
                        </a:rPr>
                        <a:t>Questions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kumimoji="0" lang="en-GB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8ABD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8ABD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en-GB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Arial" panose="020B0604020202020204" pitchFamily="34" charset="0"/>
                        </a:rPr>
                        <a:t>Answers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920681"/>
                  </a:ext>
                </a:extLst>
              </a:tr>
              <a:tr h="553173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spc="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is the organisational structure (roles not names) required to achieve this project?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1200" spc="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224410"/>
                  </a:ext>
                </a:extLst>
              </a:tr>
              <a:tr h="522212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spc="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Who is our primary candidate to lead our project with the track record to match the scope and scale and our strategy?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1200" spc="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71998"/>
                  </a:ext>
                </a:extLst>
              </a:tr>
              <a:tr h="694927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spc="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Who is our primary candidate for the commercial lead with the track record to match scope and scale and procurement / commercial strategy?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spc="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16220"/>
                  </a:ext>
                </a:extLst>
              </a:tr>
              <a:tr h="553173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spc="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Who is our primary candidate to lead the MEP services installation with the track record to match the scope and scale?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spc="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4894306"/>
                  </a:ext>
                </a:extLst>
              </a:tr>
              <a:tr h="778964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spc="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Who is our primary candidate to lead the Design Management (CDP / D&amp;B) with the track record to match the scope and scale and strategy?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1200" spc="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949451"/>
                  </a:ext>
                </a:extLst>
              </a:tr>
              <a:tr h="522212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spc="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Are there any specialist roles needed? Do we have these inhouse?  Do we need specialist Subcontractors or Consultants to give us expertise?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spc="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369166"/>
                  </a:ext>
                </a:extLst>
              </a:tr>
              <a:tr h="778964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spc="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Are all the above available to support the pre-tender and bid preparation? Do we have any alternatives?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spc="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178442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87E5F7D-1C48-275F-2D3C-91ABF24FEBD0}"/>
              </a:ext>
            </a:extLst>
          </p:cNvPr>
          <p:cNvSpPr txBox="1"/>
          <p:nvPr/>
        </p:nvSpPr>
        <p:spPr>
          <a:xfrm>
            <a:off x="274207" y="203498"/>
            <a:ext cx="787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spc="50" dirty="0">
                <a:latin typeface="Arial Nova Light" panose="020B0304020202020204" pitchFamily="34" charset="0"/>
                <a:cs typeface="Arial" panose="020B0604020202020204" pitchFamily="34" charset="0"/>
              </a:rPr>
              <a:t>8. Your proposed project delivery team</a:t>
            </a:r>
          </a:p>
        </p:txBody>
      </p:sp>
    </p:spTree>
    <p:extLst>
      <p:ext uri="{BB962C8B-B14F-4D97-AF65-F5344CB8AC3E}">
        <p14:creationId xmlns:p14="http://schemas.microsoft.com/office/powerpoint/2010/main" val="2006532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49FF1-EB62-CB26-5BF4-0FDD10BF84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5588CE8F-EB41-DD61-9C64-F5B255BFCB25}"/>
              </a:ext>
            </a:extLst>
          </p:cNvPr>
          <p:cNvSpPr txBox="1"/>
          <p:nvPr/>
        </p:nvSpPr>
        <p:spPr>
          <a:xfrm>
            <a:off x="373626" y="238546"/>
            <a:ext cx="787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spc="50" dirty="0">
                <a:latin typeface="Arial Nova Light" panose="020B0304020202020204" pitchFamily="34" charset="0"/>
                <a:cs typeface="Arial" panose="020B0604020202020204" pitchFamily="34" charset="0"/>
              </a:rPr>
              <a:t>9. Your bid pitch team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16FFC45-E6D9-9D2D-86EA-7F51B58DF3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574732"/>
              </p:ext>
            </p:extLst>
          </p:nvPr>
        </p:nvGraphicFramePr>
        <p:xfrm>
          <a:off x="4336026" y="387382"/>
          <a:ext cx="351994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9948">
                  <a:extLst>
                    <a:ext uri="{9D8B030D-6E8A-4147-A177-3AD203B41FA5}">
                      <a16:colId xmlns:a16="http://schemas.microsoft.com/office/drawing/2014/main" val="7552245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Overall responsibility for Bid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939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344468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FA0E3591-36CB-6E8F-F309-FF3A861072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609100"/>
              </p:ext>
            </p:extLst>
          </p:nvPr>
        </p:nvGraphicFramePr>
        <p:xfrm>
          <a:off x="4336026" y="1291263"/>
          <a:ext cx="3519948" cy="780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9948">
                  <a:extLst>
                    <a:ext uri="{9D8B030D-6E8A-4147-A177-3AD203B41FA5}">
                      <a16:colId xmlns:a16="http://schemas.microsoft.com/office/drawing/2014/main" val="755224589"/>
                    </a:ext>
                  </a:extLst>
                </a:gridCol>
              </a:tblGrid>
              <a:tr h="409958">
                <a:tc>
                  <a:txBody>
                    <a:bodyPr/>
                    <a:lstStyle/>
                    <a:p>
                      <a:pPr algn="ctr"/>
                      <a:r>
                        <a:rPr lang="en-GB" sz="16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Project Lead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939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344468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8ACEA5B9-CA36-55AD-04E4-545104D5DE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082203"/>
              </p:ext>
            </p:extLst>
          </p:nvPr>
        </p:nvGraphicFramePr>
        <p:xfrm>
          <a:off x="644016" y="2410807"/>
          <a:ext cx="2520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7552245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Commercial Lead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939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344468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FE5D0965-5AB9-4DB4-05F0-C0134A9E7B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61549"/>
              </p:ext>
            </p:extLst>
          </p:nvPr>
        </p:nvGraphicFramePr>
        <p:xfrm>
          <a:off x="3576000" y="2410807"/>
          <a:ext cx="2520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7552245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M&amp;E Lead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939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344468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8A7DF375-CD55-FE32-40CE-0DA48D828B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072696"/>
              </p:ext>
            </p:extLst>
          </p:nvPr>
        </p:nvGraphicFramePr>
        <p:xfrm>
          <a:off x="6411720" y="2382528"/>
          <a:ext cx="2520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7552245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Design Lead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939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344468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1B9D5B8E-A12C-C67C-4F8D-7925C4E3CC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48031"/>
              </p:ext>
            </p:extLst>
          </p:nvPr>
        </p:nvGraphicFramePr>
        <p:xfrm>
          <a:off x="9247440" y="2382528"/>
          <a:ext cx="2520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7552245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Project Controls Lead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939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344468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986CFF38-282D-A7DB-4611-27B415CD70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532796"/>
              </p:ext>
            </p:extLst>
          </p:nvPr>
        </p:nvGraphicFramePr>
        <p:xfrm>
          <a:off x="644016" y="4072243"/>
          <a:ext cx="2520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7552245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Bid W</a:t>
                      </a:r>
                      <a:r>
                        <a:rPr lang="en-GB" sz="1600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riter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939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344468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57054366-3242-1015-3D31-70CE21AEAA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793995"/>
              </p:ext>
            </p:extLst>
          </p:nvPr>
        </p:nvGraphicFramePr>
        <p:xfrm>
          <a:off x="3479789" y="4072243"/>
          <a:ext cx="2520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7552245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spc="50" baseline="0" dirty="0" err="1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xxxxx</a:t>
                      </a:r>
                      <a:endParaRPr lang="en-GB" sz="1600" spc="50" baseline="0" dirty="0">
                        <a:solidFill>
                          <a:schemeClr val="bg1"/>
                        </a:solidFill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939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344468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BC09F0C0-BEB4-6ADA-199B-CAC3E20CB5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216114"/>
              </p:ext>
            </p:extLst>
          </p:nvPr>
        </p:nvGraphicFramePr>
        <p:xfrm>
          <a:off x="6510040" y="4075897"/>
          <a:ext cx="2520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7552245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spc="50" baseline="0" dirty="0" err="1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xxxxx</a:t>
                      </a:r>
                      <a:endParaRPr lang="en-GB" sz="1600" spc="50" baseline="0" dirty="0">
                        <a:solidFill>
                          <a:schemeClr val="bg1"/>
                        </a:solidFill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939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344468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9E21FB48-012E-8910-0373-A89E3F2DCD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702108"/>
              </p:ext>
            </p:extLst>
          </p:nvPr>
        </p:nvGraphicFramePr>
        <p:xfrm>
          <a:off x="9345813" y="4072243"/>
          <a:ext cx="2520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7552245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spc="50" baseline="0" dirty="0" err="1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xxxxx</a:t>
                      </a:r>
                      <a:endParaRPr lang="en-GB" sz="1600" spc="50" baseline="0" dirty="0">
                        <a:solidFill>
                          <a:schemeClr val="bg1"/>
                        </a:solidFill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939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344468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F2F5FFD8-176B-9327-D25F-A83F3B48AB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450811"/>
              </p:ext>
            </p:extLst>
          </p:nvPr>
        </p:nvGraphicFramePr>
        <p:xfrm>
          <a:off x="4336026" y="3442530"/>
          <a:ext cx="351994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9948">
                  <a:extLst>
                    <a:ext uri="{9D8B030D-6E8A-4147-A177-3AD203B41FA5}">
                      <a16:colId xmlns:a16="http://schemas.microsoft.com/office/drawing/2014/main" val="7552245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Other key Bid roles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939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7123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EFB71A-CFF3-D71B-2F2B-DA1C8875C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EF6B359-14C0-EB38-8303-ABB040C468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990136"/>
              </p:ext>
            </p:extLst>
          </p:nvPr>
        </p:nvGraphicFramePr>
        <p:xfrm>
          <a:off x="349249" y="857951"/>
          <a:ext cx="11592001" cy="5385243"/>
        </p:xfrm>
        <a:graphic>
          <a:graphicData uri="http://schemas.openxmlformats.org/drawingml/2006/table">
            <a:tbl>
              <a:tblPr/>
              <a:tblGrid>
                <a:gridCol w="572052">
                  <a:extLst>
                    <a:ext uri="{9D8B030D-6E8A-4147-A177-3AD203B41FA5}">
                      <a16:colId xmlns:a16="http://schemas.microsoft.com/office/drawing/2014/main" val="3201935299"/>
                    </a:ext>
                  </a:extLst>
                </a:gridCol>
                <a:gridCol w="4816341">
                  <a:extLst>
                    <a:ext uri="{9D8B030D-6E8A-4147-A177-3AD203B41FA5}">
                      <a16:colId xmlns:a16="http://schemas.microsoft.com/office/drawing/2014/main" val="474185436"/>
                    </a:ext>
                  </a:extLst>
                </a:gridCol>
                <a:gridCol w="6203608">
                  <a:extLst>
                    <a:ext uri="{9D8B030D-6E8A-4147-A177-3AD203B41FA5}">
                      <a16:colId xmlns:a16="http://schemas.microsoft.com/office/drawing/2014/main" val="3300310692"/>
                    </a:ext>
                  </a:extLst>
                </a:gridCol>
              </a:tblGrid>
              <a:tr h="482758">
                <a:tc gridSpan="2">
                  <a:txBody>
                    <a:bodyPr/>
                    <a:lstStyle/>
                    <a:p>
                      <a:pPr algn="ctr" fontAlgn="t"/>
                      <a:r>
                        <a:rPr kumimoji="0" lang="en-GB" sz="18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Questions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kumimoji="0" lang="en-GB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8ABD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8ABD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en-GB" sz="18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Answer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920681"/>
                  </a:ext>
                </a:extLst>
              </a:tr>
              <a:tr h="481501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is the procurement type – lump sum or two stage?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224410"/>
                  </a:ext>
                </a:extLst>
              </a:tr>
              <a:tr h="570997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Would it be attractive to the client to fix more cost earlier if two stage?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71998"/>
                  </a:ext>
                </a:extLst>
              </a:tr>
              <a:tr h="604889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Is there an alternative or hybrid strategy we can offer to what the client has proposed to improve certainty for the client?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16220"/>
                  </a:ext>
                </a:extLst>
              </a:tr>
              <a:tr h="570997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tactics are our competition likely to employ? What does history tell us is likely to be their approach?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4894306"/>
                  </a:ext>
                </a:extLst>
              </a:tr>
              <a:tr h="809522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would be the packaging strategy to provide the best balance of risk and opportunity while remaining competitive?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949451"/>
                  </a:ext>
                </a:extLst>
              </a:tr>
              <a:tr h="570997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are the market conditions that may strongly influence our price and competitiveness?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369166"/>
                  </a:ext>
                </a:extLst>
              </a:tr>
              <a:tr h="646791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strategy are we going to employ to generate value engineering options during the bid?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1784427"/>
                  </a:ext>
                </a:extLst>
              </a:tr>
              <a:tr h="646791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Does the client team have preferences on the bid list / Subcontractors to use?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836455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841A733-C314-4255-9632-CB0670E84B79}"/>
              </a:ext>
            </a:extLst>
          </p:cNvPr>
          <p:cNvSpPr txBox="1"/>
          <p:nvPr/>
        </p:nvSpPr>
        <p:spPr>
          <a:xfrm>
            <a:off x="274207" y="203498"/>
            <a:ext cx="787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spc="50" dirty="0">
                <a:latin typeface="Arial Nova Light" panose="020B0304020202020204" pitchFamily="34" charset="0"/>
                <a:cs typeface="Arial" panose="020B0604020202020204" pitchFamily="34" charset="0"/>
              </a:rPr>
              <a:t>10. Procurement strategy</a:t>
            </a:r>
          </a:p>
        </p:txBody>
      </p:sp>
    </p:spTree>
    <p:extLst>
      <p:ext uri="{BB962C8B-B14F-4D97-AF65-F5344CB8AC3E}">
        <p14:creationId xmlns:p14="http://schemas.microsoft.com/office/powerpoint/2010/main" val="1815809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C573D4-9EFF-CC3A-E323-919222F4E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BC243DA-B9EB-932A-0841-8D8E62EBA8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443594"/>
              </p:ext>
            </p:extLst>
          </p:nvPr>
        </p:nvGraphicFramePr>
        <p:xfrm>
          <a:off x="274207" y="979106"/>
          <a:ext cx="11346427" cy="5196856"/>
        </p:xfrm>
        <a:graphic>
          <a:graphicData uri="http://schemas.openxmlformats.org/drawingml/2006/table">
            <a:tbl>
              <a:tblPr/>
              <a:tblGrid>
                <a:gridCol w="559931">
                  <a:extLst>
                    <a:ext uri="{9D8B030D-6E8A-4147-A177-3AD203B41FA5}">
                      <a16:colId xmlns:a16="http://schemas.microsoft.com/office/drawing/2014/main" val="3201935299"/>
                    </a:ext>
                  </a:extLst>
                </a:gridCol>
                <a:gridCol w="4333519">
                  <a:extLst>
                    <a:ext uri="{9D8B030D-6E8A-4147-A177-3AD203B41FA5}">
                      <a16:colId xmlns:a16="http://schemas.microsoft.com/office/drawing/2014/main" val="474185436"/>
                    </a:ext>
                  </a:extLst>
                </a:gridCol>
                <a:gridCol w="6452977">
                  <a:extLst>
                    <a:ext uri="{9D8B030D-6E8A-4147-A177-3AD203B41FA5}">
                      <a16:colId xmlns:a16="http://schemas.microsoft.com/office/drawing/2014/main" val="3300310692"/>
                    </a:ext>
                  </a:extLst>
                </a:gridCol>
              </a:tblGrid>
              <a:tr h="493369">
                <a:tc gridSpan="2">
                  <a:txBody>
                    <a:bodyPr/>
                    <a:lstStyle/>
                    <a:p>
                      <a:pPr algn="ctr" fontAlgn="t"/>
                      <a:r>
                        <a:rPr kumimoji="0" lang="en-GB" sz="18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Questions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kumimoji="0" lang="en-GB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8ABD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8ABD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en-GB" sz="18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Answers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920681"/>
                  </a:ext>
                </a:extLst>
              </a:tr>
              <a:tr h="559058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3129" marR="63129" marT="63129" marB="63129" anchor="ctr">
                    <a:lnL>
                      <a:noFill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Does the location of the project dictate the Supply Chain?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224410"/>
                  </a:ext>
                </a:extLst>
              </a:tr>
              <a:tr h="527769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129" marR="63129" marT="63129" marB="63129" anchor="ctr">
                    <a:lnL>
                      <a:noFill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Do we have Supply Chain candidates for each package of works compiled?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71998"/>
                  </a:ext>
                </a:extLst>
              </a:tr>
              <a:tr h="702321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3129" marR="63129" marT="63129" marB="63129" anchor="ctr">
                    <a:lnL>
                      <a:noFill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Is there benefit to either use mega packages or alternatively break packages down further?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16220"/>
                  </a:ext>
                </a:extLst>
              </a:tr>
              <a:tr h="812068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3129" marR="63129" marT="63129" marB="63129" anchor="ctr">
                    <a:lnL>
                      <a:noFill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Are we using a blend of Subcontractors that will provide a spectrum of returns to establish a market range (so we can establish potential lowest market price and competitors price)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4894306"/>
                  </a:ext>
                </a:extLst>
              </a:tr>
              <a:tr h="787251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3129" marR="63129" marT="63129" marB="63129" anchor="ctr">
                    <a:lnL>
                      <a:noFill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Are our selected Subcontractors suitable in scale, experience, performance and financial position?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949451"/>
                  </a:ext>
                </a:extLst>
              </a:tr>
              <a:tr h="527769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63129" marR="63129" marT="63129" marB="63129" anchor="ctr">
                    <a:lnL>
                      <a:noFill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Have we contacted Subcontractors to ensure they have capacity to provide a bid return by required date?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369166"/>
                  </a:ext>
                </a:extLst>
              </a:tr>
              <a:tr h="787251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63129" marR="63129" marT="63129" marB="63129" anchor="ctr">
                    <a:lnL>
                      <a:noFill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BD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Is the Customer dictating any preferred Suppliers?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178442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19E4A9C-B9C9-B504-40E1-FFA33A2695C7}"/>
              </a:ext>
            </a:extLst>
          </p:cNvPr>
          <p:cNvSpPr txBox="1"/>
          <p:nvPr/>
        </p:nvSpPr>
        <p:spPr>
          <a:xfrm>
            <a:off x="274207" y="203498"/>
            <a:ext cx="787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spc="50" dirty="0">
                <a:latin typeface="Arial Nova Light" panose="020B0304020202020204" pitchFamily="34" charset="0"/>
                <a:cs typeface="Arial" panose="020B0604020202020204" pitchFamily="34" charset="0"/>
              </a:rPr>
              <a:t>11. Supply chain strategy</a:t>
            </a:r>
          </a:p>
        </p:txBody>
      </p:sp>
    </p:spTree>
    <p:extLst>
      <p:ext uri="{BB962C8B-B14F-4D97-AF65-F5344CB8AC3E}">
        <p14:creationId xmlns:p14="http://schemas.microsoft.com/office/powerpoint/2010/main" val="4149001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10CC8D-A8E4-CEB7-2D15-7AB86F4B8E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ED60A23-E85E-9A9A-DB40-DEE946A288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641422"/>
              </p:ext>
            </p:extLst>
          </p:nvPr>
        </p:nvGraphicFramePr>
        <p:xfrm>
          <a:off x="340869" y="880828"/>
          <a:ext cx="11520002" cy="4320002"/>
        </p:xfrm>
        <a:graphic>
          <a:graphicData uri="http://schemas.openxmlformats.org/drawingml/2006/table">
            <a:tbl>
              <a:tblPr firstRow="1" bandRow="1"/>
              <a:tblGrid>
                <a:gridCol w="1144000">
                  <a:extLst>
                    <a:ext uri="{9D8B030D-6E8A-4147-A177-3AD203B41FA5}">
                      <a16:colId xmlns:a16="http://schemas.microsoft.com/office/drawing/2014/main" val="1619520196"/>
                    </a:ext>
                  </a:extLst>
                </a:gridCol>
                <a:gridCol w="1353463">
                  <a:extLst>
                    <a:ext uri="{9D8B030D-6E8A-4147-A177-3AD203B41FA5}">
                      <a16:colId xmlns:a16="http://schemas.microsoft.com/office/drawing/2014/main" val="362117718"/>
                    </a:ext>
                  </a:extLst>
                </a:gridCol>
                <a:gridCol w="910639">
                  <a:extLst>
                    <a:ext uri="{9D8B030D-6E8A-4147-A177-3AD203B41FA5}">
                      <a16:colId xmlns:a16="http://schemas.microsoft.com/office/drawing/2014/main" val="2254816731"/>
                    </a:ext>
                  </a:extLst>
                </a:gridCol>
                <a:gridCol w="705250">
                  <a:extLst>
                    <a:ext uri="{9D8B030D-6E8A-4147-A177-3AD203B41FA5}">
                      <a16:colId xmlns:a16="http://schemas.microsoft.com/office/drawing/2014/main" val="3989341857"/>
                    </a:ext>
                  </a:extLst>
                </a:gridCol>
                <a:gridCol w="898764">
                  <a:extLst>
                    <a:ext uri="{9D8B030D-6E8A-4147-A177-3AD203B41FA5}">
                      <a16:colId xmlns:a16="http://schemas.microsoft.com/office/drawing/2014/main" val="4214979560"/>
                    </a:ext>
                  </a:extLst>
                </a:gridCol>
                <a:gridCol w="699190">
                  <a:extLst>
                    <a:ext uri="{9D8B030D-6E8A-4147-A177-3AD203B41FA5}">
                      <a16:colId xmlns:a16="http://schemas.microsoft.com/office/drawing/2014/main" val="1958159390"/>
                    </a:ext>
                  </a:extLst>
                </a:gridCol>
                <a:gridCol w="726087">
                  <a:extLst>
                    <a:ext uri="{9D8B030D-6E8A-4147-A177-3AD203B41FA5}">
                      <a16:colId xmlns:a16="http://schemas.microsoft.com/office/drawing/2014/main" val="646044520"/>
                    </a:ext>
                  </a:extLst>
                </a:gridCol>
                <a:gridCol w="726087">
                  <a:extLst>
                    <a:ext uri="{9D8B030D-6E8A-4147-A177-3AD203B41FA5}">
                      <a16:colId xmlns:a16="http://schemas.microsoft.com/office/drawing/2014/main" val="1393827828"/>
                    </a:ext>
                  </a:extLst>
                </a:gridCol>
                <a:gridCol w="726087">
                  <a:extLst>
                    <a:ext uri="{9D8B030D-6E8A-4147-A177-3AD203B41FA5}">
                      <a16:colId xmlns:a16="http://schemas.microsoft.com/office/drawing/2014/main" val="3510584185"/>
                    </a:ext>
                  </a:extLst>
                </a:gridCol>
                <a:gridCol w="726087">
                  <a:extLst>
                    <a:ext uri="{9D8B030D-6E8A-4147-A177-3AD203B41FA5}">
                      <a16:colId xmlns:a16="http://schemas.microsoft.com/office/drawing/2014/main" val="2498840413"/>
                    </a:ext>
                  </a:extLst>
                </a:gridCol>
                <a:gridCol w="726087">
                  <a:extLst>
                    <a:ext uri="{9D8B030D-6E8A-4147-A177-3AD203B41FA5}">
                      <a16:colId xmlns:a16="http://schemas.microsoft.com/office/drawing/2014/main" val="2800235426"/>
                    </a:ext>
                  </a:extLst>
                </a:gridCol>
                <a:gridCol w="726087">
                  <a:extLst>
                    <a:ext uri="{9D8B030D-6E8A-4147-A177-3AD203B41FA5}">
                      <a16:colId xmlns:a16="http://schemas.microsoft.com/office/drawing/2014/main" val="903185781"/>
                    </a:ext>
                  </a:extLst>
                </a:gridCol>
                <a:gridCol w="726087">
                  <a:extLst>
                    <a:ext uri="{9D8B030D-6E8A-4147-A177-3AD203B41FA5}">
                      <a16:colId xmlns:a16="http://schemas.microsoft.com/office/drawing/2014/main" val="403176963"/>
                    </a:ext>
                  </a:extLst>
                </a:gridCol>
                <a:gridCol w="726087">
                  <a:extLst>
                    <a:ext uri="{9D8B030D-6E8A-4147-A177-3AD203B41FA5}">
                      <a16:colId xmlns:a16="http://schemas.microsoft.com/office/drawing/2014/main" val="3927945006"/>
                    </a:ext>
                  </a:extLst>
                </a:gridCol>
              </a:tblGrid>
              <a:tr h="652265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000" b="1" i="0" spc="50" baseline="0" dirty="0">
                          <a:solidFill>
                            <a:srgbClr val="FFFFFF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Package​</a:t>
                      </a: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000" b="1" i="0" spc="50" baseline="0" dirty="0">
                          <a:solidFill>
                            <a:srgbClr val="FFFFFF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Subcontractor​</a:t>
                      </a:r>
                    </a:p>
                    <a:p>
                      <a:pPr algn="ctr" rtl="0" fontAlgn="base"/>
                      <a:r>
                        <a:rPr lang="en-GB" sz="1000" b="1" i="0" spc="50" baseline="0" dirty="0">
                          <a:solidFill>
                            <a:srgbClr val="FFFFFF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Company</a:t>
                      </a: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000" b="1" i="0" spc="50" baseline="0" dirty="0">
                          <a:solidFill>
                            <a:srgbClr val="FFFFFF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Relevant </a:t>
                      </a:r>
                    </a:p>
                    <a:p>
                      <a:pPr algn="ctr" rtl="0" fontAlgn="base"/>
                      <a:r>
                        <a:rPr lang="en-GB" sz="1000" b="1" i="0" spc="50" baseline="0" dirty="0">
                          <a:solidFill>
                            <a:srgbClr val="FFFFFF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Experience</a:t>
                      </a:r>
                    </a:p>
                    <a:p>
                      <a:pPr algn="ctr" rtl="0" fontAlgn="base"/>
                      <a:r>
                        <a:rPr lang="en-GB" sz="1000" b="1" i="0" spc="50" baseline="0" dirty="0">
                          <a:solidFill>
                            <a:srgbClr val="FFFFFF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Y/N​</a:t>
                      </a: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000" b="1" i="0" spc="50" baseline="0" dirty="0">
                          <a:solidFill>
                            <a:srgbClr val="FFFFFF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Scale / capacity</a:t>
                      </a:r>
                    </a:p>
                    <a:p>
                      <a:pPr algn="ctr" rtl="0" fontAlgn="base"/>
                      <a:r>
                        <a:rPr lang="en-GB" sz="1000" b="1" i="0" spc="50" baseline="0" dirty="0">
                          <a:solidFill>
                            <a:srgbClr val="FFFFFF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Y/N​</a:t>
                      </a: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000" b="1" i="0" spc="50" baseline="0" dirty="0">
                          <a:solidFill>
                            <a:srgbClr val="FFFFFF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Financially stable​?</a:t>
                      </a:r>
                    </a:p>
                    <a:p>
                      <a:pPr algn="ctr" rtl="0" fontAlgn="base"/>
                      <a:r>
                        <a:rPr lang="en-GB" sz="1000" b="1" i="0" spc="50" baseline="0" dirty="0">
                          <a:solidFill>
                            <a:srgbClr val="FFFFFF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Y/N</a:t>
                      </a: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000" b="1" i="0" spc="50" baseline="0" dirty="0">
                          <a:solidFill>
                            <a:srgbClr val="FFFFFF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Other?</a:t>
                      </a:r>
                    </a:p>
                    <a:p>
                      <a:pPr algn="ctr" rtl="0" fontAlgn="base"/>
                      <a:r>
                        <a:rPr lang="en-GB" sz="1000" b="1" i="0" spc="50" baseline="0" dirty="0">
                          <a:solidFill>
                            <a:srgbClr val="FFFFFF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Y/N​</a:t>
                      </a: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000" b="1" i="0" spc="50" baseline="0" dirty="0">
                          <a:solidFill>
                            <a:srgbClr val="FFFFFF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Other​?</a:t>
                      </a:r>
                    </a:p>
                    <a:p>
                      <a:pPr algn="ctr" rtl="0" fontAlgn="base"/>
                      <a:r>
                        <a:rPr lang="en-GB" sz="1000" b="1" i="0" spc="50" baseline="0" dirty="0">
                          <a:solidFill>
                            <a:srgbClr val="FFFFFF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Y/N</a:t>
                      </a: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spc="50" baseline="0" dirty="0">
                          <a:solidFill>
                            <a:srgbClr val="FFFFFF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Other​?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spc="50" baseline="0" dirty="0">
                          <a:solidFill>
                            <a:srgbClr val="FFFFFF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Y/N</a:t>
                      </a: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spc="50" baseline="0" dirty="0">
                          <a:solidFill>
                            <a:srgbClr val="FFFFFF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Other​?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spc="50" baseline="0" dirty="0">
                          <a:solidFill>
                            <a:srgbClr val="FFFFFF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Y/N</a:t>
                      </a: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i="0" spc="50" baseline="0" dirty="0">
                        <a:solidFill>
                          <a:srgbClr val="FFFFFF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i="0" spc="50" baseline="0" dirty="0">
                        <a:solidFill>
                          <a:srgbClr val="FFFFFF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i="0" spc="50" baseline="0" dirty="0">
                        <a:solidFill>
                          <a:srgbClr val="FFFFFF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i="0" spc="50" baseline="0" dirty="0">
                        <a:solidFill>
                          <a:srgbClr val="FFFFFF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i="0" spc="50" baseline="0" dirty="0">
                        <a:solidFill>
                          <a:srgbClr val="FFFFFF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083573"/>
                  </a:ext>
                </a:extLst>
              </a:tr>
              <a:tr h="398287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000" b="1" i="0" spc="50" baseline="0" dirty="0">
                          <a:solidFill>
                            <a:srgbClr val="000000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EG: Piling​</a:t>
                      </a: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auto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8428136"/>
                  </a:ext>
                </a:extLst>
              </a:tr>
              <a:tr h="398287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000" b="1" i="0" spc="50" baseline="0" dirty="0">
                          <a:solidFill>
                            <a:srgbClr val="000000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Groundwork​</a:t>
                      </a: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auto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3688698"/>
                  </a:ext>
                </a:extLst>
              </a:tr>
              <a:tr h="429353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000" b="1" i="0" spc="50" baseline="0" dirty="0">
                          <a:solidFill>
                            <a:srgbClr val="000000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Pre-Cast Concrete</a:t>
                      </a: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auto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8732583"/>
                  </a:ext>
                </a:extLst>
              </a:tr>
              <a:tr h="398287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000" b="1" i="0" spc="50" baseline="0" dirty="0">
                          <a:solidFill>
                            <a:srgbClr val="000000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Steel Frame / Roof Truss</a:t>
                      </a: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auto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2633739"/>
                  </a:ext>
                </a:extLst>
              </a:tr>
              <a:tr h="3982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spc="50" baseline="0" dirty="0">
                          <a:solidFill>
                            <a:srgbClr val="000000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Cladding​</a:t>
                      </a: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auto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5646432"/>
                  </a:ext>
                </a:extLst>
              </a:tr>
              <a:tr h="398287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000" b="1" i="0" spc="50" baseline="0" dirty="0">
                          <a:solidFill>
                            <a:srgbClr val="000000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Roofing​</a:t>
                      </a: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auto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5182495"/>
                  </a:ext>
                </a:extLst>
              </a:tr>
              <a:tr h="398287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000" b="1" i="0" spc="50" baseline="0" dirty="0">
                          <a:solidFill>
                            <a:srgbClr val="000000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M&amp;E</a:t>
                      </a: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auto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605631"/>
                  </a:ext>
                </a:extLst>
              </a:tr>
              <a:tr h="450375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000" b="1" i="0" spc="50" baseline="0" dirty="0">
                          <a:solidFill>
                            <a:srgbClr val="000000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Logistics</a:t>
                      </a: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auto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4153398"/>
                  </a:ext>
                </a:extLst>
              </a:tr>
              <a:tr h="398287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000" b="1" i="0" spc="50" baseline="0" dirty="0" err="1">
                          <a:solidFill>
                            <a:srgbClr val="000000"/>
                          </a:solidFill>
                          <a:effectLst/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xxxxxxx</a:t>
                      </a:r>
                      <a:endParaRPr lang="en-GB" sz="1000" b="1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auto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0" i="0" spc="50" baseline="0" dirty="0">
                        <a:solidFill>
                          <a:srgbClr val="000000"/>
                        </a:solidFill>
                        <a:effectLst/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38" marR="68438" marT="34220" marB="3422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537885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45AD9DA-0472-0F1D-305C-0FE0960BCE1F}"/>
              </a:ext>
            </a:extLst>
          </p:cNvPr>
          <p:cNvSpPr txBox="1"/>
          <p:nvPr/>
        </p:nvSpPr>
        <p:spPr>
          <a:xfrm>
            <a:off x="265472" y="176999"/>
            <a:ext cx="105483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spc="50" dirty="0">
                <a:latin typeface="Arial Nova Light" panose="020B0304020202020204" pitchFamily="34" charset="0"/>
                <a:cs typeface="Arial" panose="020B0604020202020204" pitchFamily="34" charset="0"/>
              </a:rPr>
              <a:t>12. Package list and proposed Subcontractors</a:t>
            </a:r>
          </a:p>
        </p:txBody>
      </p:sp>
    </p:spTree>
    <p:extLst>
      <p:ext uri="{BB962C8B-B14F-4D97-AF65-F5344CB8AC3E}">
        <p14:creationId xmlns:p14="http://schemas.microsoft.com/office/powerpoint/2010/main" val="3309357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DAC4F2-5732-109E-2CFD-5023196BB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D64672C-AB38-843F-0651-F7866B4CD3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430934"/>
              </p:ext>
            </p:extLst>
          </p:nvPr>
        </p:nvGraphicFramePr>
        <p:xfrm>
          <a:off x="274207" y="917093"/>
          <a:ext cx="11523407" cy="4993334"/>
        </p:xfrm>
        <a:graphic>
          <a:graphicData uri="http://schemas.openxmlformats.org/drawingml/2006/table">
            <a:tbl>
              <a:tblPr/>
              <a:tblGrid>
                <a:gridCol w="568665">
                  <a:extLst>
                    <a:ext uri="{9D8B030D-6E8A-4147-A177-3AD203B41FA5}">
                      <a16:colId xmlns:a16="http://schemas.microsoft.com/office/drawing/2014/main" val="3201935299"/>
                    </a:ext>
                  </a:extLst>
                </a:gridCol>
                <a:gridCol w="4414341">
                  <a:extLst>
                    <a:ext uri="{9D8B030D-6E8A-4147-A177-3AD203B41FA5}">
                      <a16:colId xmlns:a16="http://schemas.microsoft.com/office/drawing/2014/main" val="474185436"/>
                    </a:ext>
                  </a:extLst>
                </a:gridCol>
                <a:gridCol w="6540401">
                  <a:extLst>
                    <a:ext uri="{9D8B030D-6E8A-4147-A177-3AD203B41FA5}">
                      <a16:colId xmlns:a16="http://schemas.microsoft.com/office/drawing/2014/main" val="3300310692"/>
                    </a:ext>
                  </a:extLst>
                </a:gridCol>
              </a:tblGrid>
              <a:tr h="393629">
                <a:tc gridSpan="2">
                  <a:txBody>
                    <a:bodyPr/>
                    <a:lstStyle/>
                    <a:p>
                      <a:pPr algn="ctr" fontAlgn="t"/>
                      <a:r>
                        <a:rPr kumimoji="0" lang="en-GB" sz="18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Questions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kumimoji="0" lang="en-GB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8ABD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8ABD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en-GB" sz="18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Answers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920681"/>
                  </a:ext>
                </a:extLst>
              </a:tr>
              <a:tr h="556430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Based upon what we know  – does the Customer’s programme expectations look realistic?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§"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026801"/>
                  </a:ext>
                </a:extLst>
              </a:tr>
              <a:tr h="556430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are key Customer milestones / sectional completions we need to achieve?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§"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6068493"/>
                  </a:ext>
                </a:extLst>
              </a:tr>
              <a:tr h="556430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are the critical lead in items, and what have we done to validate lead in periods?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§"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808102"/>
                  </a:ext>
                </a:extLst>
              </a:tr>
              <a:tr h="540774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Are there any known risks that will impact programme?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§"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71998"/>
                  </a:ext>
                </a:extLst>
              </a:tr>
              <a:tr h="566750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Will the project be phased?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§"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16220"/>
                  </a:ext>
                </a:extLst>
              </a:tr>
              <a:tr h="545368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Can we resource the project fast enough to maintain programme?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§"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4894306"/>
                  </a:ext>
                </a:extLst>
              </a:tr>
              <a:tr h="635287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Does the Customer need a soft-landing period?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§"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1784427"/>
                  </a:ext>
                </a:extLst>
              </a:tr>
              <a:tr h="635287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Can we provide an alternative programme approach?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40751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ABE21EA-2473-EBF1-B669-C4AAA751A421}"/>
              </a:ext>
            </a:extLst>
          </p:cNvPr>
          <p:cNvSpPr txBox="1"/>
          <p:nvPr/>
        </p:nvSpPr>
        <p:spPr>
          <a:xfrm>
            <a:off x="274207" y="203498"/>
            <a:ext cx="787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spc="50" dirty="0">
                <a:latin typeface="Arial Nova Light" panose="020B0304020202020204" pitchFamily="34" charset="0"/>
                <a:cs typeface="Arial" panose="020B0604020202020204" pitchFamily="34" charset="0"/>
              </a:rPr>
              <a:t>13. Programme strategy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80F77DA-2392-9EFA-5B7A-38CB41FD3D5F}"/>
              </a:ext>
            </a:extLst>
          </p:cNvPr>
          <p:cNvGrpSpPr/>
          <p:nvPr/>
        </p:nvGrpSpPr>
        <p:grpSpPr>
          <a:xfrm>
            <a:off x="0" y="6435982"/>
            <a:ext cx="12192000" cy="493826"/>
            <a:chOff x="0" y="6435982"/>
            <a:chExt cx="12192000" cy="493826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920F773-5AAD-D458-F324-F8DA38C166E5}"/>
                </a:ext>
              </a:extLst>
            </p:cNvPr>
            <p:cNvSpPr/>
            <p:nvPr/>
          </p:nvSpPr>
          <p:spPr>
            <a:xfrm>
              <a:off x="0" y="6435982"/>
              <a:ext cx="12192000" cy="49382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511834F-F74C-4E4D-74BC-0DCCB921C723}"/>
                </a:ext>
              </a:extLst>
            </p:cNvPr>
            <p:cNvSpPr txBox="1">
              <a:spLocks/>
            </p:cNvSpPr>
            <p:nvPr/>
          </p:nvSpPr>
          <p:spPr>
            <a:xfrm>
              <a:off x="454800" y="6507468"/>
              <a:ext cx="96164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HELENA FIELD.COM </a:t>
              </a:r>
              <a:r>
                <a:rPr lang="en-GB" b="1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©</a:t>
              </a:r>
              <a:endParaRPr lang="en-GB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7" name="Picture 6" descr="A black and white sign with white text&#10;&#10;AI-generated content may be incorrect.">
              <a:extLst>
                <a:ext uri="{FF2B5EF4-FFF2-40B4-BE49-F238E27FC236}">
                  <a16:creationId xmlns:a16="http://schemas.microsoft.com/office/drawing/2014/main" id="{57C3A02D-D68A-E4FE-BFAF-EFA9800610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04214" y="6435982"/>
              <a:ext cx="1037036" cy="4938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298088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C3C0DA-8A6A-152A-EDDD-3DCACC15A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FD629FD-405A-8F45-C095-B33003FEDE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875614"/>
              </p:ext>
            </p:extLst>
          </p:nvPr>
        </p:nvGraphicFramePr>
        <p:xfrm>
          <a:off x="274207" y="913291"/>
          <a:ext cx="11297264" cy="5031418"/>
        </p:xfrm>
        <a:graphic>
          <a:graphicData uri="http://schemas.openxmlformats.org/drawingml/2006/table">
            <a:tbl>
              <a:tblPr/>
              <a:tblGrid>
                <a:gridCol w="557505">
                  <a:extLst>
                    <a:ext uri="{9D8B030D-6E8A-4147-A177-3AD203B41FA5}">
                      <a16:colId xmlns:a16="http://schemas.microsoft.com/office/drawing/2014/main" val="3201935299"/>
                    </a:ext>
                  </a:extLst>
                </a:gridCol>
                <a:gridCol w="4805991">
                  <a:extLst>
                    <a:ext uri="{9D8B030D-6E8A-4147-A177-3AD203B41FA5}">
                      <a16:colId xmlns:a16="http://schemas.microsoft.com/office/drawing/2014/main" val="474185436"/>
                    </a:ext>
                  </a:extLst>
                </a:gridCol>
                <a:gridCol w="5933768">
                  <a:extLst>
                    <a:ext uri="{9D8B030D-6E8A-4147-A177-3AD203B41FA5}">
                      <a16:colId xmlns:a16="http://schemas.microsoft.com/office/drawing/2014/main" val="3300310692"/>
                    </a:ext>
                  </a:extLst>
                </a:gridCol>
              </a:tblGrid>
              <a:tr h="463022">
                <a:tc gridSpan="2">
                  <a:txBody>
                    <a:bodyPr/>
                    <a:lstStyle/>
                    <a:p>
                      <a:pPr algn="ctr" fontAlgn="t"/>
                      <a:r>
                        <a:rPr kumimoji="0" lang="en-GB" sz="18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Arial" panose="020B0604020202020204" pitchFamily="34" charset="0"/>
                        </a:rPr>
                        <a:t>Questions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kumimoji="0" lang="en-GB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8ABD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8ABD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en-GB" sz="18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Arial" panose="020B0604020202020204" pitchFamily="34" charset="0"/>
                        </a:rPr>
                        <a:t>Answers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920681"/>
                  </a:ext>
                </a:extLst>
              </a:tr>
              <a:tr h="470219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3129" marR="63129" marT="63129" marB="63129" anchor="ctr">
                    <a:lnL>
                      <a:noFill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Have we researched the site location online?  Have we conducted a site visit? Can we do an advanced logistics plan?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1481046"/>
                  </a:ext>
                </a:extLst>
              </a:tr>
              <a:tr h="447920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129" marR="63129" marT="63129" marB="63129" anchor="ctr">
                    <a:lnL>
                      <a:noFill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Is the site access constrained?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224410"/>
                  </a:ext>
                </a:extLst>
              </a:tr>
              <a:tr h="447920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3129" marR="63129" marT="63129" marB="63129" anchor="ctr">
                    <a:lnL>
                      <a:noFill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Is the site occupied? Is there other construction work being carried out on the site or adjacent?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428259"/>
                  </a:ext>
                </a:extLst>
              </a:tr>
              <a:tr h="447920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3129" marR="63129" marT="63129" marB="63129" anchor="ctr">
                    <a:lnL>
                      <a:noFill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Are there working-hour restrictions or permitting requirements?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71998"/>
                  </a:ext>
                </a:extLst>
              </a:tr>
              <a:tr h="470219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3129" marR="63129" marT="63129" marB="63129" anchor="ctr">
                    <a:lnL>
                      <a:noFill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Are there areas to store materials or does it rely on just-in-time delivery?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16220"/>
                  </a:ext>
                </a:extLst>
              </a:tr>
              <a:tr h="470219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63129" marR="63129" marT="63129" marB="63129" anchor="ctr">
                    <a:lnL>
                      <a:noFill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Will there be a requirement for lifting operations such as cranes or hoists?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4894306"/>
                  </a:ext>
                </a:extLst>
              </a:tr>
              <a:tr h="447920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63129" marR="63129" marT="63129" marB="63129" anchor="ctr">
                    <a:lnL>
                      <a:noFill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is our material delivery and distribution strategy?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949451"/>
                  </a:ext>
                </a:extLst>
              </a:tr>
              <a:tr h="470219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63129" marR="63129" marT="63129" marB="63129" anchor="ctr">
                    <a:lnL>
                      <a:noFill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Are there any environmental constraints / controls to be incorporated?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369166"/>
                  </a:ext>
                </a:extLst>
              </a:tr>
              <a:tr h="447920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63129" marR="63129" marT="63129" marB="63129" anchor="ctr">
                    <a:lnL>
                      <a:noFill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is our welfare / site office strategy?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1784427"/>
                  </a:ext>
                </a:extLst>
              </a:tr>
              <a:tr h="447920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63129" marR="63129" marT="63129" marB="63129" anchor="ctr">
                    <a:lnL>
                      <a:noFill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BD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security provision is required?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64988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089D445-549E-4AD1-3C26-3DFEEFF09EEB}"/>
              </a:ext>
            </a:extLst>
          </p:cNvPr>
          <p:cNvSpPr txBox="1"/>
          <p:nvPr/>
        </p:nvSpPr>
        <p:spPr>
          <a:xfrm>
            <a:off x="274207" y="203498"/>
            <a:ext cx="787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spc="50" dirty="0">
                <a:latin typeface="Arial Nova Light" panose="020B0304020202020204" pitchFamily="34" charset="0"/>
                <a:cs typeface="Arial" panose="020B0604020202020204" pitchFamily="34" charset="0"/>
              </a:rPr>
              <a:t>14. Logistics strategy</a:t>
            </a:r>
          </a:p>
        </p:txBody>
      </p:sp>
    </p:spTree>
    <p:extLst>
      <p:ext uri="{BB962C8B-B14F-4D97-AF65-F5344CB8AC3E}">
        <p14:creationId xmlns:p14="http://schemas.microsoft.com/office/powerpoint/2010/main" val="40384158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89505-216A-34E6-315F-60B16625F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C83BC34-9FEF-72B5-CC97-16C28F32DB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353806"/>
              </p:ext>
            </p:extLst>
          </p:nvPr>
        </p:nvGraphicFramePr>
        <p:xfrm>
          <a:off x="398206" y="913701"/>
          <a:ext cx="11395587" cy="4645812"/>
        </p:xfrm>
        <a:graphic>
          <a:graphicData uri="http://schemas.openxmlformats.org/drawingml/2006/table">
            <a:tbl>
              <a:tblPr/>
              <a:tblGrid>
                <a:gridCol w="562357">
                  <a:extLst>
                    <a:ext uri="{9D8B030D-6E8A-4147-A177-3AD203B41FA5}">
                      <a16:colId xmlns:a16="http://schemas.microsoft.com/office/drawing/2014/main" val="3201935299"/>
                    </a:ext>
                  </a:extLst>
                </a:gridCol>
                <a:gridCol w="4137463">
                  <a:extLst>
                    <a:ext uri="{9D8B030D-6E8A-4147-A177-3AD203B41FA5}">
                      <a16:colId xmlns:a16="http://schemas.microsoft.com/office/drawing/2014/main" val="474185436"/>
                    </a:ext>
                  </a:extLst>
                </a:gridCol>
                <a:gridCol w="6695767">
                  <a:extLst>
                    <a:ext uri="{9D8B030D-6E8A-4147-A177-3AD203B41FA5}">
                      <a16:colId xmlns:a16="http://schemas.microsoft.com/office/drawing/2014/main" val="3300310692"/>
                    </a:ext>
                  </a:extLst>
                </a:gridCol>
              </a:tblGrid>
              <a:tr h="584792">
                <a:tc gridSpan="2">
                  <a:txBody>
                    <a:bodyPr/>
                    <a:lstStyle/>
                    <a:p>
                      <a:pPr algn="ctr" fontAlgn="t"/>
                      <a:r>
                        <a:rPr kumimoji="0" lang="en-GB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Questions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kumimoji="0" lang="en-GB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8ABD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8ABD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en-GB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Answers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920681"/>
                  </a:ext>
                </a:extLst>
              </a:tr>
              <a:tr h="540295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is the quality of the design information available?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224410"/>
                  </a:ext>
                </a:extLst>
              </a:tr>
              <a:tr h="540295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elements do we have design responsibility for?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71998"/>
                  </a:ext>
                </a:extLst>
              </a:tr>
              <a:tr h="540295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design partners do we require?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16220"/>
                  </a:ext>
                </a:extLst>
              </a:tr>
              <a:tr h="639073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Do our design partners have the appropriate track record relevant to the scope?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4894306"/>
                  </a:ext>
                </a:extLst>
              </a:tr>
              <a:tr h="540295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Do any of our Subcontractors require design capability?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949451"/>
                  </a:ext>
                </a:extLst>
              </a:tr>
              <a:tr h="639073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Is BIM output required, and if so, how do we plan to deliver this?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369166"/>
                  </a:ext>
                </a:extLst>
              </a:tr>
              <a:tr h="621694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Are there areas of specialist input required?  How are we addressing this and why?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178442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650A85C-E8D0-9377-2C2C-F8CA52F97198}"/>
              </a:ext>
            </a:extLst>
          </p:cNvPr>
          <p:cNvSpPr txBox="1"/>
          <p:nvPr/>
        </p:nvSpPr>
        <p:spPr>
          <a:xfrm>
            <a:off x="274207" y="203498"/>
            <a:ext cx="787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spc="50" dirty="0">
                <a:latin typeface="Arial Nova Light" panose="020B0304020202020204" pitchFamily="34" charset="0"/>
                <a:cs typeface="Arial" panose="020B0604020202020204" pitchFamily="34" charset="0"/>
              </a:rPr>
              <a:t>15. Design strategy</a:t>
            </a:r>
          </a:p>
        </p:txBody>
      </p:sp>
    </p:spTree>
    <p:extLst>
      <p:ext uri="{BB962C8B-B14F-4D97-AF65-F5344CB8AC3E}">
        <p14:creationId xmlns:p14="http://schemas.microsoft.com/office/powerpoint/2010/main" val="34505757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FABE35-238D-9985-08DA-3C109FD09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6CE473A-C1AE-D94D-2016-3EEE9A7236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30885"/>
              </p:ext>
            </p:extLst>
          </p:nvPr>
        </p:nvGraphicFramePr>
        <p:xfrm>
          <a:off x="274207" y="783371"/>
          <a:ext cx="11415254" cy="5291257"/>
        </p:xfrm>
        <a:graphic>
          <a:graphicData uri="http://schemas.openxmlformats.org/drawingml/2006/table">
            <a:tbl>
              <a:tblPr/>
              <a:tblGrid>
                <a:gridCol w="563328">
                  <a:extLst>
                    <a:ext uri="{9D8B030D-6E8A-4147-A177-3AD203B41FA5}">
                      <a16:colId xmlns:a16="http://schemas.microsoft.com/office/drawing/2014/main" val="3201935299"/>
                    </a:ext>
                  </a:extLst>
                </a:gridCol>
                <a:gridCol w="4839499">
                  <a:extLst>
                    <a:ext uri="{9D8B030D-6E8A-4147-A177-3AD203B41FA5}">
                      <a16:colId xmlns:a16="http://schemas.microsoft.com/office/drawing/2014/main" val="474185436"/>
                    </a:ext>
                  </a:extLst>
                </a:gridCol>
                <a:gridCol w="6012427">
                  <a:extLst>
                    <a:ext uri="{9D8B030D-6E8A-4147-A177-3AD203B41FA5}">
                      <a16:colId xmlns:a16="http://schemas.microsoft.com/office/drawing/2014/main" val="3300310692"/>
                    </a:ext>
                  </a:extLst>
                </a:gridCol>
              </a:tblGrid>
              <a:tr h="473739">
                <a:tc gridSpan="2">
                  <a:txBody>
                    <a:bodyPr/>
                    <a:lstStyle/>
                    <a:p>
                      <a:pPr algn="ctr" fontAlgn="t"/>
                      <a:r>
                        <a:rPr kumimoji="0" lang="en-GB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Questions to ask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kumimoji="0" lang="en-GB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8ABD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8ABD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en-GB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Answers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920681"/>
                  </a:ext>
                </a:extLst>
              </a:tr>
              <a:tr h="617088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Are we managing Customer third parties? If yes, how will we give the Customer Team confidence?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224410"/>
                  </a:ext>
                </a:extLst>
              </a:tr>
              <a:tr h="416330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Who will lead coordination and design development?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1063839"/>
                  </a:ext>
                </a:extLst>
              </a:tr>
              <a:tr h="416330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How are we packaging the MEP trades?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706038"/>
                  </a:ext>
                </a:extLst>
              </a:tr>
              <a:tr h="481110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milestones are we incorporating to ensure services installations progress is being achieved?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6207271"/>
                  </a:ext>
                </a:extLst>
              </a:tr>
              <a:tr h="481110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Are there interfaces with third party installations? If yes, what is the strategy to manage these?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5471271"/>
                  </a:ext>
                </a:extLst>
              </a:tr>
              <a:tr h="481110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environmental targets need to have focus to meet accreditations?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076706"/>
                  </a:ext>
                </a:extLst>
              </a:tr>
              <a:tr h="481110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Are there new incoming services to manage and how will we address this?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4859659"/>
                  </a:ext>
                </a:extLst>
              </a:tr>
              <a:tr h="481110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is our commissioning strategy? Who needs to be involved from the Customer’s side?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71998"/>
                  </a:ext>
                </a:extLst>
              </a:tr>
              <a:tr h="481110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is our testing and witnessing strategy? Who needs to be involved from the Customer’s side?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16220"/>
                  </a:ext>
                </a:extLst>
              </a:tr>
              <a:tr h="481110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Are there alternatives to the design that could provide time/cost benefits?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36916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6E230CB-DCDA-D3C8-8310-E15FF9B349A2}"/>
              </a:ext>
            </a:extLst>
          </p:cNvPr>
          <p:cNvSpPr txBox="1"/>
          <p:nvPr/>
        </p:nvSpPr>
        <p:spPr>
          <a:xfrm>
            <a:off x="274207" y="203498"/>
            <a:ext cx="787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spc="50" dirty="0">
                <a:latin typeface="Arial Nova Light" panose="020B0304020202020204" pitchFamily="34" charset="0"/>
                <a:cs typeface="Arial" panose="020B0604020202020204" pitchFamily="34" charset="0"/>
              </a:rPr>
              <a:t>16. MEP Strategy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D8F2CFB-2BE7-F76A-9D7B-ACA0430BF5FB}"/>
              </a:ext>
            </a:extLst>
          </p:cNvPr>
          <p:cNvGrpSpPr/>
          <p:nvPr/>
        </p:nvGrpSpPr>
        <p:grpSpPr>
          <a:xfrm>
            <a:off x="0" y="6435982"/>
            <a:ext cx="12192000" cy="493826"/>
            <a:chOff x="0" y="6435982"/>
            <a:chExt cx="12192000" cy="493826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378645D-5E7C-DE8E-BB3A-069F08FB7649}"/>
                </a:ext>
              </a:extLst>
            </p:cNvPr>
            <p:cNvSpPr/>
            <p:nvPr/>
          </p:nvSpPr>
          <p:spPr>
            <a:xfrm>
              <a:off x="0" y="6435982"/>
              <a:ext cx="12192000" cy="49382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BE707C8-3102-5D1D-9FBC-0A7BB32A5C02}"/>
                </a:ext>
              </a:extLst>
            </p:cNvPr>
            <p:cNvSpPr txBox="1">
              <a:spLocks/>
            </p:cNvSpPr>
            <p:nvPr/>
          </p:nvSpPr>
          <p:spPr>
            <a:xfrm>
              <a:off x="454800" y="6507468"/>
              <a:ext cx="96164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HELENA FIELD.COM </a:t>
              </a:r>
              <a:r>
                <a:rPr lang="en-GB" b="1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©</a:t>
              </a:r>
              <a:endParaRPr lang="en-GB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7" name="Picture 6" descr="A black and white sign with white text&#10;&#10;AI-generated content may be incorrect.">
              <a:extLst>
                <a:ext uri="{FF2B5EF4-FFF2-40B4-BE49-F238E27FC236}">
                  <a16:creationId xmlns:a16="http://schemas.microsoft.com/office/drawing/2014/main" id="{1A1AEC19-9FD2-F950-D7C3-DD6128B2961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04214" y="6435982"/>
              <a:ext cx="1037036" cy="4938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58808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24275E-93DE-568D-0F99-513FF8106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2E89AB6-E9FF-CE49-7560-C4AA695FEF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817510"/>
              </p:ext>
            </p:extLst>
          </p:nvPr>
        </p:nvGraphicFramePr>
        <p:xfrm>
          <a:off x="398206" y="923960"/>
          <a:ext cx="11395587" cy="4003413"/>
        </p:xfrm>
        <a:graphic>
          <a:graphicData uri="http://schemas.openxmlformats.org/drawingml/2006/table">
            <a:tbl>
              <a:tblPr/>
              <a:tblGrid>
                <a:gridCol w="562357">
                  <a:extLst>
                    <a:ext uri="{9D8B030D-6E8A-4147-A177-3AD203B41FA5}">
                      <a16:colId xmlns:a16="http://schemas.microsoft.com/office/drawing/2014/main" val="3201935299"/>
                    </a:ext>
                  </a:extLst>
                </a:gridCol>
                <a:gridCol w="4365376">
                  <a:extLst>
                    <a:ext uri="{9D8B030D-6E8A-4147-A177-3AD203B41FA5}">
                      <a16:colId xmlns:a16="http://schemas.microsoft.com/office/drawing/2014/main" val="474185436"/>
                    </a:ext>
                  </a:extLst>
                </a:gridCol>
                <a:gridCol w="6467854">
                  <a:extLst>
                    <a:ext uri="{9D8B030D-6E8A-4147-A177-3AD203B41FA5}">
                      <a16:colId xmlns:a16="http://schemas.microsoft.com/office/drawing/2014/main" val="3300310692"/>
                    </a:ext>
                  </a:extLst>
                </a:gridCol>
              </a:tblGrid>
              <a:tr h="517916">
                <a:tc gridSpan="2">
                  <a:txBody>
                    <a:bodyPr/>
                    <a:lstStyle/>
                    <a:p>
                      <a:pPr algn="ctr" fontAlgn="t"/>
                      <a:r>
                        <a:rPr kumimoji="0" lang="en-GB" sz="18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Questions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kumimoji="0" lang="en-GB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8ABD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8ABD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en-GB" sz="18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What can do with this to benefit the customer?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920681"/>
                  </a:ext>
                </a:extLst>
              </a:tr>
              <a:tr h="722435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b="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Is there a focus on Health and Safety we can address?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224410"/>
                  </a:ext>
                </a:extLst>
              </a:tr>
              <a:tr h="745698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b="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Is there a focus on Sustainability we can address?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71998"/>
                  </a:ext>
                </a:extLst>
              </a:tr>
              <a:tr h="745698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b="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Is there a focus on handover / training / aftercare we can address?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16220"/>
                  </a:ext>
                </a:extLst>
              </a:tr>
              <a:tr h="525968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b="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Is there anything outside our scope that we could offer to provide a differentiator?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4894306"/>
                  </a:ext>
                </a:extLst>
              </a:tr>
              <a:tr h="745698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b="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Is there any support we require from another part of our business?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94945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3C4F2AF-7BF4-257E-2D3E-F1ECBFA56074}"/>
              </a:ext>
            </a:extLst>
          </p:cNvPr>
          <p:cNvSpPr txBox="1"/>
          <p:nvPr/>
        </p:nvSpPr>
        <p:spPr>
          <a:xfrm>
            <a:off x="274207" y="203498"/>
            <a:ext cx="787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spc="50" dirty="0">
                <a:latin typeface="Arial Nova Light" panose="020B0304020202020204" pitchFamily="34" charset="0"/>
                <a:cs typeface="Arial" panose="020B0604020202020204" pitchFamily="34" charset="0"/>
              </a:rPr>
              <a:t>17. Other areas for consideration</a:t>
            </a:r>
          </a:p>
        </p:txBody>
      </p:sp>
    </p:spTree>
    <p:extLst>
      <p:ext uri="{BB962C8B-B14F-4D97-AF65-F5344CB8AC3E}">
        <p14:creationId xmlns:p14="http://schemas.microsoft.com/office/powerpoint/2010/main" val="1649638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7EA929F-31A5-7211-B9A5-F47F12EC95C6}"/>
              </a:ext>
            </a:extLst>
          </p:cNvPr>
          <p:cNvSpPr txBox="1"/>
          <p:nvPr/>
        </p:nvSpPr>
        <p:spPr>
          <a:xfrm>
            <a:off x="532078" y="228716"/>
            <a:ext cx="36365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spc="50" dirty="0">
                <a:latin typeface="Arial Nova Light" panose="020B0304020202020204" pitchFamily="34" charset="0"/>
                <a:cs typeface="Arial" panose="020B0604020202020204" pitchFamily="34" charset="0"/>
              </a:rPr>
              <a:t>Contents</a:t>
            </a:r>
          </a:p>
        </p:txBody>
      </p:sp>
      <p:graphicFrame>
        <p:nvGraphicFramePr>
          <p:cNvPr id="2" name="Content Placeholder 4">
            <a:extLst>
              <a:ext uri="{FF2B5EF4-FFF2-40B4-BE49-F238E27FC236}">
                <a16:creationId xmlns:a16="http://schemas.microsoft.com/office/drawing/2014/main" id="{E2B756AF-0809-B2B0-BBB4-9030D9A5BD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4588087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StackedSequentialRowTable"/>
                  </p202:designTagLst>
                </p202:designPr>
              </p:ext>
            </p:extLst>
          </p:nvPr>
        </p:nvGraphicFramePr>
        <p:xfrm>
          <a:off x="571835" y="1178648"/>
          <a:ext cx="3655609" cy="4962520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543280">
                  <a:extLst>
                    <a:ext uri="{9D8B030D-6E8A-4147-A177-3AD203B41FA5}">
                      <a16:colId xmlns:a16="http://schemas.microsoft.com/office/drawing/2014/main" val="1335322242"/>
                    </a:ext>
                  </a:extLst>
                </a:gridCol>
                <a:gridCol w="3112329">
                  <a:extLst>
                    <a:ext uri="{9D8B030D-6E8A-4147-A177-3AD203B41FA5}">
                      <a16:colId xmlns:a16="http://schemas.microsoft.com/office/drawing/2014/main" val="2142788715"/>
                    </a:ext>
                  </a:extLst>
                </a:gridCol>
              </a:tblGrid>
              <a:tr h="4896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400" b="1" cap="none" spc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01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300" b="0" cap="none" spc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Topline project information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2610256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400" b="1" cap="none" spc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02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300" b="0" cap="none" spc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Project description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9905552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400" b="1" cap="none" spc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03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300" b="0" cap="none" spc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Project strategic timeline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909713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400" b="1" cap="none" spc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04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300" b="0" cap="none" spc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Top win strategies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6121637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400" b="1" cap="none" spc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05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300" b="0" cap="none" spc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Customer and Consultant information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706322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400" b="1" cap="none" spc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06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300" b="0" cap="none" spc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Relationship assessment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9404339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400" b="1" cap="none" spc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07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300" b="0" cap="none" spc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Competition assessment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3380371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400" b="1" cap="none" spc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08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300" b="0" cap="none" spc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Your proposed delivery team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34291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400" b="1" cap="none" spc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09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300" b="0" cap="none" spc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Your bid pitch team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103919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400" b="1" cap="none" spc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10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300" b="0" cap="none" spc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Procurement strategy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6132622"/>
                  </a:ext>
                </a:extLst>
              </a:tr>
            </a:tbl>
          </a:graphicData>
        </a:graphic>
      </p:graphicFrame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AE2D9964-2807-854C-F2F7-B616AE90B6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1699625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StackedSequentialRowTable"/>
                  </p202:designTagLst>
                </p202:designPr>
              </p:ext>
            </p:extLst>
          </p:nvPr>
        </p:nvGraphicFramePr>
        <p:xfrm>
          <a:off x="4407197" y="1178648"/>
          <a:ext cx="3583864" cy="4962520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532617">
                  <a:extLst>
                    <a:ext uri="{9D8B030D-6E8A-4147-A177-3AD203B41FA5}">
                      <a16:colId xmlns:a16="http://schemas.microsoft.com/office/drawing/2014/main" val="1335322242"/>
                    </a:ext>
                  </a:extLst>
                </a:gridCol>
                <a:gridCol w="3051247">
                  <a:extLst>
                    <a:ext uri="{9D8B030D-6E8A-4147-A177-3AD203B41FA5}">
                      <a16:colId xmlns:a16="http://schemas.microsoft.com/office/drawing/2014/main" val="2142788715"/>
                    </a:ext>
                  </a:extLst>
                </a:gridCol>
              </a:tblGrid>
              <a:tr h="4896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400" b="1" cap="none" spc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11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300" b="0" cap="none" spc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Supply chain strategy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2610256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400" b="1" cap="none" spc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12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300" b="0" cap="none" spc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Package list and proposed suppliers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9905552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400" b="1" cap="none" spc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13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300" b="0" cap="none" spc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Programme strategy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909713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400" b="1" cap="none" spc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14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300" b="0" cap="none" spc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Logistics strategy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6121637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400" b="1" cap="none" spc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15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300" b="0" cap="none" spc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Design strategy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706322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400" b="1" cap="none" spc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16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300" b="0" cap="none" spc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MEP strategy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9404339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400" b="1" cap="none" spc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17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300" b="0" cap="none" spc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Other areas for consideration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3380371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400" b="1" cap="none" spc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18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300" b="0" cap="none" spc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Bid document preparation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34291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400" b="1" cap="none" spc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19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300" b="0" cap="none" spc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Key steps to prepare win strategy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103919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400" b="1" cap="none" spc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20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300" b="0" cap="none" spc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Notes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6132622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3A522914-3E1E-8595-08C0-DE3292A3AFF1}"/>
              </a:ext>
            </a:extLst>
          </p:cNvPr>
          <p:cNvGrpSpPr>
            <a:grpSpLocks/>
          </p:cNvGrpSpPr>
          <p:nvPr/>
        </p:nvGrpSpPr>
        <p:grpSpPr>
          <a:xfrm>
            <a:off x="8263578" y="1178648"/>
            <a:ext cx="3583864" cy="4962520"/>
            <a:chOff x="8878957" y="1178648"/>
            <a:chExt cx="2908003" cy="496252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813BF02-A608-EC15-6F71-81B853BFB05F}"/>
                </a:ext>
              </a:extLst>
            </p:cNvPr>
            <p:cNvSpPr>
              <a:spLocks/>
            </p:cNvSpPr>
            <p:nvPr/>
          </p:nvSpPr>
          <p:spPr>
            <a:xfrm>
              <a:off x="8878957" y="1178648"/>
              <a:ext cx="2908003" cy="496252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 Nova Light" panose="020B030402020202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A7A1B6C-2184-DE8B-1818-C97DDD4CA0F4}"/>
                </a:ext>
              </a:extLst>
            </p:cNvPr>
            <p:cNvSpPr txBox="1">
              <a:spLocks/>
            </p:cNvSpPr>
            <p:nvPr/>
          </p:nvSpPr>
          <p:spPr>
            <a:xfrm>
              <a:off x="9024730" y="1264331"/>
              <a:ext cx="27622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spc="50" dirty="0">
                  <a:latin typeface="Arial Nova Light" panose="020B0304020202020204" pitchFamily="34" charset="0"/>
                  <a:cs typeface="Arial" panose="020B0604020202020204" pitchFamily="34" charset="0"/>
                </a:rPr>
                <a:t>About this workbook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8C38074-D1E1-A669-28F3-BDFACCF5DAC6}"/>
                </a:ext>
              </a:extLst>
            </p:cNvPr>
            <p:cNvSpPr txBox="1">
              <a:spLocks/>
            </p:cNvSpPr>
            <p:nvPr/>
          </p:nvSpPr>
          <p:spPr>
            <a:xfrm>
              <a:off x="8878957" y="1649534"/>
              <a:ext cx="2762230" cy="33239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193675">
                <a:buFont typeface="Wingdings" panose="05000000000000000000" pitchFamily="2" charset="2"/>
                <a:buChar char="§"/>
              </a:pPr>
              <a:r>
                <a:rPr lang="en-GB" sz="1400" dirty="0">
                  <a:latin typeface="Arial Nova Light" panose="020B0304020202020204" pitchFamily="34" charset="0"/>
                  <a:cs typeface="Arial" panose="020B0604020202020204" pitchFamily="34" charset="0"/>
                </a:rPr>
                <a:t>This workbook is created in Microsoft PowerPoint.</a:t>
              </a:r>
            </a:p>
            <a:p>
              <a:pPr marL="285750" indent="-193675">
                <a:buFont typeface="Wingdings" panose="05000000000000000000" pitchFamily="2" charset="2"/>
                <a:buChar char="§"/>
              </a:pPr>
              <a:endParaRPr lang="en-GB" sz="1400" dirty="0">
                <a:latin typeface="Arial Nova Light" panose="020B0304020202020204" pitchFamily="34" charset="0"/>
                <a:cs typeface="Arial" panose="020B0604020202020204" pitchFamily="34" charset="0"/>
              </a:endParaRPr>
            </a:p>
            <a:p>
              <a:pPr marL="285750" indent="-193675">
                <a:buFont typeface="Wingdings" panose="05000000000000000000" pitchFamily="2" charset="2"/>
                <a:buChar char="§"/>
              </a:pPr>
              <a:r>
                <a:rPr lang="en-GB" sz="1400" dirty="0">
                  <a:latin typeface="Arial Nova Light" panose="020B0304020202020204" pitchFamily="34" charset="0"/>
                  <a:cs typeface="Arial" panose="020B0604020202020204" pitchFamily="34" charset="0"/>
                </a:rPr>
                <a:t>Save this version in your template library and make copies to use when you are leading Bid Strategy Meetings.</a:t>
              </a:r>
            </a:p>
            <a:p>
              <a:pPr marL="285750" indent="-193675">
                <a:buFont typeface="Wingdings" panose="05000000000000000000" pitchFamily="2" charset="2"/>
                <a:buChar char="§"/>
              </a:pPr>
              <a:endParaRPr lang="en-GB" sz="1400" dirty="0">
                <a:latin typeface="Arial Nova Light" panose="020B0304020202020204" pitchFamily="34" charset="0"/>
                <a:cs typeface="Arial" panose="020B0604020202020204" pitchFamily="34" charset="0"/>
              </a:endParaRPr>
            </a:p>
            <a:p>
              <a:pPr marL="285750" indent="-193675">
                <a:buFont typeface="Wingdings" panose="05000000000000000000" pitchFamily="2" charset="2"/>
                <a:buChar char="§"/>
              </a:pPr>
              <a:r>
                <a:rPr lang="en-GB" sz="1400" dirty="0">
                  <a:latin typeface="Arial Nova Light" panose="020B0304020202020204" pitchFamily="34" charset="0"/>
                  <a:cs typeface="Arial" panose="020B0604020202020204" pitchFamily="34" charset="0"/>
                </a:rPr>
                <a:t>This workbook is fully editable, so you can create space for additional text, images, and diagrams etc. </a:t>
              </a:r>
            </a:p>
            <a:p>
              <a:pPr marL="285750" indent="-193675">
                <a:buFont typeface="Wingdings" panose="05000000000000000000" pitchFamily="2" charset="2"/>
                <a:buChar char="§"/>
              </a:pPr>
              <a:endParaRPr lang="en-GB" sz="1400" dirty="0">
                <a:latin typeface="Arial Nova Light" panose="020B0304020202020204" pitchFamily="34" charset="0"/>
                <a:cs typeface="Arial" panose="020B0604020202020204" pitchFamily="34" charset="0"/>
              </a:endParaRPr>
            </a:p>
            <a:p>
              <a:pPr marL="285750" indent="-193675">
                <a:buFont typeface="Wingdings" panose="05000000000000000000" pitchFamily="2" charset="2"/>
                <a:buChar char="§"/>
              </a:pPr>
              <a:r>
                <a:rPr lang="en-GB" sz="1400" dirty="0">
                  <a:latin typeface="Arial Nova Light" panose="020B0304020202020204" pitchFamily="34" charset="0"/>
                  <a:cs typeface="Arial" panose="020B0604020202020204" pitchFamily="34" charset="0"/>
                </a:rPr>
                <a:t>Use this workbook as a guide to focus your team on pre-bid analysis and developing a successful bid strategy.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endParaRPr lang="en-GB" sz="1400" dirty="0">
                <a:latin typeface="Arial Nova Light" panose="020B03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110883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00EC1C0-4E03-A9C7-BDC2-7CF58AD1A8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088424"/>
              </p:ext>
            </p:extLst>
          </p:nvPr>
        </p:nvGraphicFramePr>
        <p:xfrm>
          <a:off x="274207" y="774340"/>
          <a:ext cx="11533240" cy="4585190"/>
        </p:xfrm>
        <a:graphic>
          <a:graphicData uri="http://schemas.openxmlformats.org/drawingml/2006/table">
            <a:tbl>
              <a:tblPr/>
              <a:tblGrid>
                <a:gridCol w="569150">
                  <a:extLst>
                    <a:ext uri="{9D8B030D-6E8A-4147-A177-3AD203B41FA5}">
                      <a16:colId xmlns:a16="http://schemas.microsoft.com/office/drawing/2014/main" val="3201935299"/>
                    </a:ext>
                  </a:extLst>
                </a:gridCol>
                <a:gridCol w="4587870">
                  <a:extLst>
                    <a:ext uri="{9D8B030D-6E8A-4147-A177-3AD203B41FA5}">
                      <a16:colId xmlns:a16="http://schemas.microsoft.com/office/drawing/2014/main" val="474185436"/>
                    </a:ext>
                  </a:extLst>
                </a:gridCol>
                <a:gridCol w="6376220">
                  <a:extLst>
                    <a:ext uri="{9D8B030D-6E8A-4147-A177-3AD203B41FA5}">
                      <a16:colId xmlns:a16="http://schemas.microsoft.com/office/drawing/2014/main" val="3300310692"/>
                    </a:ext>
                  </a:extLst>
                </a:gridCol>
              </a:tblGrid>
              <a:tr h="460477">
                <a:tc gridSpan="2">
                  <a:txBody>
                    <a:bodyPr/>
                    <a:lstStyle/>
                    <a:p>
                      <a:pPr algn="ctr" fontAlgn="t"/>
                      <a:r>
                        <a:rPr kumimoji="0" lang="en-GB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Arial" panose="020B0604020202020204" pitchFamily="34" charset="0"/>
                        </a:rPr>
                        <a:t>Questions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kumimoji="0" lang="en-GB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8ABD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8ABD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en-GB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Arial" panose="020B0604020202020204" pitchFamily="34" charset="0"/>
                        </a:rPr>
                        <a:t>Our actions 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920681"/>
                  </a:ext>
                </a:extLst>
              </a:tr>
              <a:tr h="854924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Have we notified our winning work team of the current tender dates? Eg: Proposals, Estimating, Planning, BIM, Visualisations?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224410"/>
                  </a:ext>
                </a:extLst>
              </a:tr>
              <a:tr h="882454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Have we confirmed capacity from the winning work team to support the bid? 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71998"/>
                  </a:ext>
                </a:extLst>
              </a:tr>
              <a:tr h="882454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Are there any key elements or methods we are proposing that would be clearer through an image or visualisation / animation?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16220"/>
                  </a:ext>
                </a:extLst>
              </a:tr>
              <a:tr h="622427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Is there any collateral required from suppliers or subcontractors? Eg: design, samples, programme etc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4894306"/>
                  </a:ext>
                </a:extLst>
              </a:tr>
              <a:tr h="882454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Do we require any design production from consultants and have we made contact?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94945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16437F3-C8AC-2027-6710-EC606A045DD4}"/>
              </a:ext>
            </a:extLst>
          </p:cNvPr>
          <p:cNvSpPr txBox="1"/>
          <p:nvPr/>
        </p:nvSpPr>
        <p:spPr>
          <a:xfrm>
            <a:off x="274207" y="203498"/>
            <a:ext cx="787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spc="50" dirty="0">
                <a:latin typeface="Arial Nova Light" panose="020B0304020202020204" pitchFamily="34" charset="0"/>
                <a:cs typeface="Arial" panose="020B0604020202020204" pitchFamily="34" charset="0"/>
              </a:rPr>
              <a:t>18. Bid document preparation</a:t>
            </a:r>
          </a:p>
        </p:txBody>
      </p:sp>
    </p:spTree>
    <p:extLst>
      <p:ext uri="{BB962C8B-B14F-4D97-AF65-F5344CB8AC3E}">
        <p14:creationId xmlns:p14="http://schemas.microsoft.com/office/powerpoint/2010/main" val="14173405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3C3DFF5-1224-D0B6-2F95-65C572802F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500598"/>
              </p:ext>
            </p:extLst>
          </p:nvPr>
        </p:nvGraphicFramePr>
        <p:xfrm>
          <a:off x="425440" y="964579"/>
          <a:ext cx="11520753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81373">
                  <a:extLst>
                    <a:ext uri="{9D8B030D-6E8A-4147-A177-3AD203B41FA5}">
                      <a16:colId xmlns:a16="http://schemas.microsoft.com/office/drawing/2014/main" val="106803554"/>
                    </a:ext>
                  </a:extLst>
                </a:gridCol>
                <a:gridCol w="1818968">
                  <a:extLst>
                    <a:ext uri="{9D8B030D-6E8A-4147-A177-3AD203B41FA5}">
                      <a16:colId xmlns:a16="http://schemas.microsoft.com/office/drawing/2014/main" val="2684576824"/>
                    </a:ext>
                  </a:extLst>
                </a:gridCol>
                <a:gridCol w="2320412">
                  <a:extLst>
                    <a:ext uri="{9D8B030D-6E8A-4147-A177-3AD203B41FA5}">
                      <a16:colId xmlns:a16="http://schemas.microsoft.com/office/drawing/2014/main" val="5929522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800" spc="50" baseline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Action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spc="50" baseline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By who?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spc="50" baseline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When?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563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165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964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96136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72279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07357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0600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0960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073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6007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8181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677995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32B71F0-73D2-C903-51EE-7466BF2A2660}"/>
              </a:ext>
            </a:extLst>
          </p:cNvPr>
          <p:cNvSpPr txBox="1"/>
          <p:nvPr/>
        </p:nvSpPr>
        <p:spPr>
          <a:xfrm>
            <a:off x="425440" y="266939"/>
            <a:ext cx="787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spc="50" dirty="0">
                <a:latin typeface="Arial Nova Light" panose="020B0304020202020204" pitchFamily="34" charset="0"/>
                <a:cs typeface="Arial" panose="020B0604020202020204" pitchFamily="34" charset="0"/>
              </a:rPr>
              <a:t>19. Key steps to develop this bid to win strategy</a:t>
            </a:r>
          </a:p>
        </p:txBody>
      </p:sp>
    </p:spTree>
    <p:extLst>
      <p:ext uri="{BB962C8B-B14F-4D97-AF65-F5344CB8AC3E}">
        <p14:creationId xmlns:p14="http://schemas.microsoft.com/office/powerpoint/2010/main" val="17316618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AAEC22-C83B-A5B6-810F-BCCD24EB7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0162C22-10C0-194E-3EBA-6AB5AC6C50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1912245"/>
              </p:ext>
            </p:extLst>
          </p:nvPr>
        </p:nvGraphicFramePr>
        <p:xfrm>
          <a:off x="425440" y="964579"/>
          <a:ext cx="11315986" cy="50254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15986">
                  <a:extLst>
                    <a:ext uri="{9D8B030D-6E8A-4147-A177-3AD203B41FA5}">
                      <a16:colId xmlns:a16="http://schemas.microsoft.com/office/drawing/2014/main" val="106803554"/>
                    </a:ext>
                  </a:extLst>
                </a:gridCol>
              </a:tblGrid>
              <a:tr h="444928">
                <a:tc>
                  <a:txBody>
                    <a:bodyPr/>
                    <a:lstStyle/>
                    <a:p>
                      <a:pPr algn="ctr"/>
                      <a:r>
                        <a:rPr lang="en-GB" sz="1800" spc="50" baseline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Notes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563606"/>
                  </a:ext>
                </a:extLst>
              </a:tr>
              <a:tr h="4580476">
                <a:tc>
                  <a:txBody>
                    <a:bodyPr/>
                    <a:lstStyle/>
                    <a:p>
                      <a:endParaRPr lang="en-GB" sz="1400" spc="5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16556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7A80805-5BE6-AA99-A037-69C714E733C6}"/>
              </a:ext>
            </a:extLst>
          </p:cNvPr>
          <p:cNvSpPr txBox="1"/>
          <p:nvPr/>
        </p:nvSpPr>
        <p:spPr>
          <a:xfrm>
            <a:off x="425440" y="266939"/>
            <a:ext cx="787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spc="50" dirty="0">
                <a:latin typeface="Arial Nova Light" panose="020B0304020202020204" pitchFamily="34" charset="0"/>
                <a:cs typeface="Arial" panose="020B0604020202020204" pitchFamily="34" charset="0"/>
              </a:rPr>
              <a:t>20. Notes</a:t>
            </a:r>
          </a:p>
        </p:txBody>
      </p:sp>
    </p:spTree>
    <p:extLst>
      <p:ext uri="{BB962C8B-B14F-4D97-AF65-F5344CB8AC3E}">
        <p14:creationId xmlns:p14="http://schemas.microsoft.com/office/powerpoint/2010/main" val="2835502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A496CF-78E7-9344-4BFF-62B3F772E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32A2360-C3E9-CCB4-D8EA-FAFDF383A4F3}"/>
              </a:ext>
            </a:extLst>
          </p:cNvPr>
          <p:cNvSpPr txBox="1"/>
          <p:nvPr/>
        </p:nvSpPr>
        <p:spPr>
          <a:xfrm>
            <a:off x="365282" y="141943"/>
            <a:ext cx="7506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spc="50" dirty="0">
                <a:latin typeface="Arial Nova Light" panose="020B0304020202020204" pitchFamily="34" charset="0"/>
                <a:cs typeface="Arial" panose="020B0604020202020204" pitchFamily="34" charset="0"/>
              </a:rPr>
              <a:t>1. Topline project information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4C933A2-797F-56D4-3B51-07787C1376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667857"/>
              </p:ext>
            </p:extLst>
          </p:nvPr>
        </p:nvGraphicFramePr>
        <p:xfrm>
          <a:off x="365282" y="802072"/>
          <a:ext cx="5219440" cy="54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2047">
                  <a:extLst>
                    <a:ext uri="{9D8B030D-6E8A-4147-A177-3AD203B41FA5}">
                      <a16:colId xmlns:a16="http://schemas.microsoft.com/office/drawing/2014/main" val="329050935"/>
                    </a:ext>
                  </a:extLst>
                </a:gridCol>
                <a:gridCol w="2497393">
                  <a:extLst>
                    <a:ext uri="{9D8B030D-6E8A-4147-A177-3AD203B41FA5}">
                      <a16:colId xmlns:a16="http://schemas.microsoft.com/office/drawing/2014/main" val="1647320630"/>
                    </a:ext>
                  </a:extLst>
                </a:gridCol>
              </a:tblGrid>
              <a:tr h="276067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KEY INFO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725518"/>
                  </a:ext>
                </a:extLst>
              </a:tr>
              <a:tr h="418558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Customer organisation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50897"/>
                  </a:ext>
                </a:extLst>
              </a:tr>
              <a:tr h="425124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Project location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870855"/>
                  </a:ext>
                </a:extLst>
              </a:tr>
              <a:tr h="418558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Est. 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2066857"/>
                  </a:ext>
                </a:extLst>
              </a:tr>
              <a:tr h="418558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Procurement route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24597"/>
                  </a:ext>
                </a:extLst>
              </a:tr>
              <a:tr h="584833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Facility type (</a:t>
                      </a:r>
                      <a:r>
                        <a:rPr lang="en-GB" sz="1200" b="1" spc="50" baseline="0" dirty="0" err="1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eg</a:t>
                      </a:r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: office, hospital, warehouse etc)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636885"/>
                  </a:ext>
                </a:extLst>
              </a:tr>
              <a:tr h="584833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Service (</a:t>
                      </a:r>
                      <a:r>
                        <a:rPr lang="en-GB" sz="1200" b="1" spc="50" baseline="0" dirty="0" err="1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eg</a:t>
                      </a:r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: new build, refurbishment, fit out etc)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527040"/>
                  </a:ext>
                </a:extLst>
              </a:tr>
              <a:tr h="5055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Project Management Consultant</a:t>
                      </a:r>
                    </a:p>
                    <a:p>
                      <a:endParaRPr lang="en-GB" sz="1200" b="1" spc="50" baseline="0" dirty="0">
                        <a:solidFill>
                          <a:schemeClr val="bg1"/>
                        </a:solidFill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2829159"/>
                  </a:ext>
                </a:extLst>
              </a:tr>
              <a:tr h="479450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Cost Consultant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072270"/>
                  </a:ext>
                </a:extLst>
              </a:tr>
              <a:tr h="450689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M&amp;E Consultant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2948251"/>
                  </a:ext>
                </a:extLst>
              </a:tr>
              <a:tr h="431510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348560"/>
                  </a:ext>
                </a:extLst>
              </a:tr>
              <a:tr h="406249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285359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7A9C5D2-F9ED-6F08-DA20-DC2FD24640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409751"/>
              </p:ext>
            </p:extLst>
          </p:nvPr>
        </p:nvGraphicFramePr>
        <p:xfrm>
          <a:off x="6303965" y="802072"/>
          <a:ext cx="5199776" cy="2916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2215">
                  <a:extLst>
                    <a:ext uri="{9D8B030D-6E8A-4147-A177-3AD203B41FA5}">
                      <a16:colId xmlns:a16="http://schemas.microsoft.com/office/drawing/2014/main" val="329050935"/>
                    </a:ext>
                  </a:extLst>
                </a:gridCol>
                <a:gridCol w="2487561">
                  <a:extLst>
                    <a:ext uri="{9D8B030D-6E8A-4147-A177-3AD203B41FA5}">
                      <a16:colId xmlns:a16="http://schemas.microsoft.com/office/drawing/2014/main" val="1647320630"/>
                    </a:ext>
                  </a:extLst>
                </a:gridCol>
              </a:tblGrid>
              <a:tr h="280923">
                <a:tc>
                  <a:txBody>
                    <a:bodyPr/>
                    <a:lstStyle/>
                    <a:p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KEY DATES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50897"/>
                  </a:ext>
                </a:extLst>
              </a:tr>
              <a:tr h="342049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Tender documents issued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870855"/>
                  </a:ext>
                </a:extLst>
              </a:tr>
              <a:tr h="286629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Site visit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527040"/>
                  </a:ext>
                </a:extLst>
              </a:tr>
              <a:tr h="286629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Queries close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1569563"/>
                  </a:ext>
                </a:extLst>
              </a:tr>
              <a:tr h="286629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Bid due date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400623"/>
                  </a:ext>
                </a:extLst>
              </a:tr>
              <a:tr h="286629">
                <a:tc>
                  <a:txBody>
                    <a:bodyPr/>
                    <a:lstStyle/>
                    <a:p>
                      <a:endParaRPr lang="en-GB" sz="1200" b="1" spc="50" baseline="0" dirty="0">
                        <a:solidFill>
                          <a:schemeClr val="bg1"/>
                        </a:solidFill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14175"/>
                  </a:ext>
                </a:extLst>
              </a:tr>
              <a:tr h="286629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Project award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546355"/>
                  </a:ext>
                </a:extLst>
              </a:tr>
              <a:tr h="286629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Preconstruction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196157"/>
                  </a:ext>
                </a:extLst>
              </a:tr>
              <a:tr h="286629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Stage 1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084803"/>
                  </a:ext>
                </a:extLst>
              </a:tr>
              <a:tr h="286629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Stage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1215217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E81EC55-584D-97C3-792A-F4AC5561D2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939253"/>
              </p:ext>
            </p:extLst>
          </p:nvPr>
        </p:nvGraphicFramePr>
        <p:xfrm>
          <a:off x="6284301" y="3976769"/>
          <a:ext cx="5219440" cy="22523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2047">
                  <a:extLst>
                    <a:ext uri="{9D8B030D-6E8A-4147-A177-3AD203B41FA5}">
                      <a16:colId xmlns:a16="http://schemas.microsoft.com/office/drawing/2014/main" val="329050935"/>
                    </a:ext>
                  </a:extLst>
                </a:gridCol>
                <a:gridCol w="2497393">
                  <a:extLst>
                    <a:ext uri="{9D8B030D-6E8A-4147-A177-3AD203B41FA5}">
                      <a16:colId xmlns:a16="http://schemas.microsoft.com/office/drawing/2014/main" val="1647320630"/>
                    </a:ext>
                  </a:extLst>
                </a:gridCol>
              </a:tblGrid>
              <a:tr h="273825">
                <a:tc>
                  <a:txBody>
                    <a:bodyPr/>
                    <a:lstStyle/>
                    <a:p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COMPETITION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50897"/>
                  </a:ext>
                </a:extLst>
              </a:tr>
              <a:tr h="403122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Competitor 1.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870855"/>
                  </a:ext>
                </a:extLst>
              </a:tr>
              <a:tr h="393291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Competitor 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2066857"/>
                  </a:ext>
                </a:extLst>
              </a:tr>
              <a:tr h="353961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Competitor 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24597"/>
                  </a:ext>
                </a:extLst>
              </a:tr>
              <a:tr h="383458">
                <a:tc>
                  <a:txBody>
                    <a:bodyPr/>
                    <a:lstStyle/>
                    <a:p>
                      <a:endParaRPr lang="en-GB" sz="1200" b="1" spc="50" baseline="0" dirty="0">
                        <a:solidFill>
                          <a:schemeClr val="bg1"/>
                        </a:solidFill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636885"/>
                  </a:ext>
                </a:extLst>
              </a:tr>
              <a:tr h="444195">
                <a:tc>
                  <a:txBody>
                    <a:bodyPr/>
                    <a:lstStyle/>
                    <a:p>
                      <a:endParaRPr lang="en-GB" sz="1200" b="1" spc="50" baseline="0" dirty="0">
                        <a:solidFill>
                          <a:schemeClr val="bg1"/>
                        </a:solidFill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527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1319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51C45E-1551-0F72-098B-ABAB02A16E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7BD05D0-3A5C-5EC8-8092-4F5FFAF650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640785"/>
              </p:ext>
            </p:extLst>
          </p:nvPr>
        </p:nvGraphicFramePr>
        <p:xfrm>
          <a:off x="365282" y="860801"/>
          <a:ext cx="6468138" cy="5364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1273">
                  <a:extLst>
                    <a:ext uri="{9D8B030D-6E8A-4147-A177-3AD203B41FA5}">
                      <a16:colId xmlns:a16="http://schemas.microsoft.com/office/drawing/2014/main" val="329050935"/>
                    </a:ext>
                  </a:extLst>
                </a:gridCol>
                <a:gridCol w="4286865">
                  <a:extLst>
                    <a:ext uri="{9D8B030D-6E8A-4147-A177-3AD203B41FA5}">
                      <a16:colId xmlns:a16="http://schemas.microsoft.com/office/drawing/2014/main" val="1647320630"/>
                    </a:ext>
                  </a:extLst>
                </a:gridCol>
              </a:tblGrid>
              <a:tr h="438167">
                <a:tc>
                  <a:txBody>
                    <a:bodyPr/>
                    <a:lstStyle/>
                    <a:p>
                      <a:r>
                        <a:rPr lang="en-GB" sz="14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ABOUT THE FACILITY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50897"/>
                  </a:ext>
                </a:extLst>
              </a:tr>
              <a:tr h="445043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Building(s)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870855"/>
                  </a:ext>
                </a:extLst>
              </a:tr>
              <a:tr h="438167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Floor(s)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2066857"/>
                  </a:ext>
                </a:extLst>
              </a:tr>
              <a:tr h="438167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Use / current state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24597"/>
                  </a:ext>
                </a:extLst>
              </a:tr>
              <a:tr h="612235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Size (</a:t>
                      </a:r>
                      <a:r>
                        <a:rPr lang="en-GB" sz="1200" b="1" spc="50" baseline="0" dirty="0" err="1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sqft</a:t>
                      </a:r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 or sqm)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636885"/>
                  </a:ext>
                </a:extLst>
              </a:tr>
              <a:tr h="612235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Planning status / zone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527040"/>
                  </a:ext>
                </a:extLst>
              </a:tr>
              <a:tr h="529255">
                <a:tc>
                  <a:txBody>
                    <a:bodyPr/>
                    <a:lstStyle/>
                    <a:p>
                      <a:r>
                        <a:rPr lang="en-GB" sz="12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Other considerations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2829159"/>
                  </a:ext>
                </a:extLst>
              </a:tr>
              <a:tr h="501918">
                <a:tc>
                  <a:txBody>
                    <a:bodyPr/>
                    <a:lstStyle/>
                    <a:p>
                      <a:endParaRPr lang="en-GB" sz="1200" b="1" spc="50" baseline="0" dirty="0">
                        <a:solidFill>
                          <a:schemeClr val="bg1"/>
                        </a:solidFill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072270"/>
                  </a:ext>
                </a:extLst>
              </a:tr>
              <a:tr h="471803">
                <a:tc>
                  <a:txBody>
                    <a:bodyPr/>
                    <a:lstStyle/>
                    <a:p>
                      <a:endParaRPr lang="en-GB" sz="1200" b="1" spc="50" baseline="0" dirty="0">
                        <a:solidFill>
                          <a:schemeClr val="bg1"/>
                        </a:solidFill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2948251"/>
                  </a:ext>
                </a:extLst>
              </a:tr>
              <a:tr h="451729">
                <a:tc>
                  <a:txBody>
                    <a:bodyPr/>
                    <a:lstStyle/>
                    <a:p>
                      <a:endParaRPr lang="en-GB" sz="1200" b="1" spc="50" baseline="0" dirty="0">
                        <a:solidFill>
                          <a:schemeClr val="bg1"/>
                        </a:solidFill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348560"/>
                  </a:ext>
                </a:extLst>
              </a:tr>
              <a:tr h="425283">
                <a:tc>
                  <a:txBody>
                    <a:bodyPr/>
                    <a:lstStyle/>
                    <a:p>
                      <a:endParaRPr lang="en-GB" sz="1200" b="1" spc="50" baseline="0" dirty="0">
                        <a:solidFill>
                          <a:schemeClr val="bg1"/>
                        </a:solidFill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28535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EE3CF78-91F2-E211-5695-0AC7A3B97661}"/>
              </a:ext>
            </a:extLst>
          </p:cNvPr>
          <p:cNvSpPr txBox="1"/>
          <p:nvPr/>
        </p:nvSpPr>
        <p:spPr>
          <a:xfrm>
            <a:off x="365282" y="141944"/>
            <a:ext cx="4988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spc="50" dirty="0">
                <a:latin typeface="Arial Nova Light" panose="020B0304020202020204" pitchFamily="34" charset="0"/>
                <a:cs typeface="Arial" panose="020B0604020202020204" pitchFamily="34" charset="0"/>
              </a:rPr>
              <a:t>2. Project description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A161EB3-1650-C977-B08C-A01A0A1FDE17}"/>
              </a:ext>
            </a:extLst>
          </p:cNvPr>
          <p:cNvSpPr/>
          <p:nvPr/>
        </p:nvSpPr>
        <p:spPr>
          <a:xfrm>
            <a:off x="7069392" y="847548"/>
            <a:ext cx="4757325" cy="237307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62B2127-7589-1C6D-FA3C-9CED198F183C}"/>
              </a:ext>
            </a:extLst>
          </p:cNvPr>
          <p:cNvSpPr/>
          <p:nvPr/>
        </p:nvSpPr>
        <p:spPr>
          <a:xfrm>
            <a:off x="7069393" y="3526131"/>
            <a:ext cx="4757324" cy="253177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4289EF-9D3E-EE37-D8FC-AC3FF4096F1D}"/>
              </a:ext>
            </a:extLst>
          </p:cNvPr>
          <p:cNvSpPr txBox="1"/>
          <p:nvPr/>
        </p:nvSpPr>
        <p:spPr>
          <a:xfrm>
            <a:off x="10035534" y="3233876"/>
            <a:ext cx="176980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GB" sz="1200" spc="50" dirty="0">
                <a:latin typeface="Arial Nova Light" panose="020B0304020202020204" pitchFamily="34" charset="0"/>
                <a:cs typeface="Arial" panose="020B0604020202020204" pitchFamily="34" charset="0"/>
              </a:rPr>
              <a:t>Image: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B95024-3F40-37BC-028B-07203E3FEFB9}"/>
              </a:ext>
            </a:extLst>
          </p:cNvPr>
          <p:cNvSpPr txBox="1"/>
          <p:nvPr/>
        </p:nvSpPr>
        <p:spPr>
          <a:xfrm>
            <a:off x="10062038" y="6057907"/>
            <a:ext cx="176980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GB" sz="1200" spc="50" dirty="0">
                <a:latin typeface="Arial Nova Light" panose="020B0304020202020204" pitchFamily="34" charset="0"/>
                <a:cs typeface="Arial" panose="020B0604020202020204" pitchFamily="34" charset="0"/>
              </a:rPr>
              <a:t>Image:</a:t>
            </a:r>
          </a:p>
        </p:txBody>
      </p:sp>
    </p:spTree>
    <p:extLst>
      <p:ext uri="{BB962C8B-B14F-4D97-AF65-F5344CB8AC3E}">
        <p14:creationId xmlns:p14="http://schemas.microsoft.com/office/powerpoint/2010/main" val="2687970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00555-FC7E-1204-E60A-F894598B6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B4EA0B-E5AB-A6E5-EA20-D28B584CE1BD}"/>
              </a:ext>
            </a:extLst>
          </p:cNvPr>
          <p:cNvSpPr txBox="1"/>
          <p:nvPr/>
        </p:nvSpPr>
        <p:spPr>
          <a:xfrm>
            <a:off x="371797" y="196092"/>
            <a:ext cx="787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spc="50" dirty="0">
                <a:latin typeface="Arial Nova Light" panose="020B0304020202020204" pitchFamily="34" charset="0"/>
                <a:cs typeface="Arial" panose="020B0604020202020204" pitchFamily="34" charset="0"/>
              </a:rPr>
              <a:t>3. Project strategic timeline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3A683B93-D25D-173D-312C-973CBF582D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13333"/>
              </p:ext>
            </p:extLst>
          </p:nvPr>
        </p:nvGraphicFramePr>
        <p:xfrm>
          <a:off x="371797" y="1153488"/>
          <a:ext cx="11240126" cy="5003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8581">
                  <a:extLst>
                    <a:ext uri="{9D8B030D-6E8A-4147-A177-3AD203B41FA5}">
                      <a16:colId xmlns:a16="http://schemas.microsoft.com/office/drawing/2014/main" val="2359278508"/>
                    </a:ext>
                  </a:extLst>
                </a:gridCol>
                <a:gridCol w="1143593">
                  <a:extLst>
                    <a:ext uri="{9D8B030D-6E8A-4147-A177-3AD203B41FA5}">
                      <a16:colId xmlns:a16="http://schemas.microsoft.com/office/drawing/2014/main" val="3645048126"/>
                    </a:ext>
                  </a:extLst>
                </a:gridCol>
                <a:gridCol w="984744">
                  <a:extLst>
                    <a:ext uri="{9D8B030D-6E8A-4147-A177-3AD203B41FA5}">
                      <a16:colId xmlns:a16="http://schemas.microsoft.com/office/drawing/2014/main" val="4189163129"/>
                    </a:ext>
                  </a:extLst>
                </a:gridCol>
                <a:gridCol w="984744">
                  <a:extLst>
                    <a:ext uri="{9D8B030D-6E8A-4147-A177-3AD203B41FA5}">
                      <a16:colId xmlns:a16="http://schemas.microsoft.com/office/drawing/2014/main" val="1668019142"/>
                    </a:ext>
                  </a:extLst>
                </a:gridCol>
                <a:gridCol w="984744">
                  <a:extLst>
                    <a:ext uri="{9D8B030D-6E8A-4147-A177-3AD203B41FA5}">
                      <a16:colId xmlns:a16="http://schemas.microsoft.com/office/drawing/2014/main" val="3355855443"/>
                    </a:ext>
                  </a:extLst>
                </a:gridCol>
                <a:gridCol w="984744">
                  <a:extLst>
                    <a:ext uri="{9D8B030D-6E8A-4147-A177-3AD203B41FA5}">
                      <a16:colId xmlns:a16="http://schemas.microsoft.com/office/drawing/2014/main" val="3439250441"/>
                    </a:ext>
                  </a:extLst>
                </a:gridCol>
                <a:gridCol w="984744">
                  <a:extLst>
                    <a:ext uri="{9D8B030D-6E8A-4147-A177-3AD203B41FA5}">
                      <a16:colId xmlns:a16="http://schemas.microsoft.com/office/drawing/2014/main" val="422554586"/>
                    </a:ext>
                  </a:extLst>
                </a:gridCol>
                <a:gridCol w="984744">
                  <a:extLst>
                    <a:ext uri="{9D8B030D-6E8A-4147-A177-3AD203B41FA5}">
                      <a16:colId xmlns:a16="http://schemas.microsoft.com/office/drawing/2014/main" val="1918713933"/>
                    </a:ext>
                  </a:extLst>
                </a:gridCol>
                <a:gridCol w="984744">
                  <a:extLst>
                    <a:ext uri="{9D8B030D-6E8A-4147-A177-3AD203B41FA5}">
                      <a16:colId xmlns:a16="http://schemas.microsoft.com/office/drawing/2014/main" val="3128347266"/>
                    </a:ext>
                  </a:extLst>
                </a:gridCol>
                <a:gridCol w="984744">
                  <a:extLst>
                    <a:ext uri="{9D8B030D-6E8A-4147-A177-3AD203B41FA5}">
                      <a16:colId xmlns:a16="http://schemas.microsoft.com/office/drawing/2014/main" val="3317089629"/>
                    </a:ext>
                  </a:extLst>
                </a:gridCol>
              </a:tblGrid>
              <a:tr h="475009">
                <a:tc>
                  <a:txBody>
                    <a:bodyPr/>
                    <a:lstStyle/>
                    <a:p>
                      <a:pPr algn="l"/>
                      <a:endParaRPr lang="en-GB" sz="1400" b="1" spc="50" baseline="0" dirty="0">
                        <a:solidFill>
                          <a:schemeClr val="bg1"/>
                        </a:solidFill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Month</a:t>
                      </a:r>
                    </a:p>
                    <a:p>
                      <a:pPr algn="ctr"/>
                      <a:r>
                        <a:rPr lang="en-GB" sz="1050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Year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Month</a:t>
                      </a:r>
                    </a:p>
                    <a:p>
                      <a:pPr algn="ctr"/>
                      <a:r>
                        <a:rPr lang="en-GB" sz="1050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Year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Month</a:t>
                      </a:r>
                    </a:p>
                    <a:p>
                      <a:pPr algn="ctr"/>
                      <a:r>
                        <a:rPr lang="en-GB" sz="1050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Year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Month</a:t>
                      </a:r>
                    </a:p>
                    <a:p>
                      <a:pPr algn="ctr"/>
                      <a:r>
                        <a:rPr lang="en-GB" sz="1050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Year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Month</a:t>
                      </a:r>
                    </a:p>
                    <a:p>
                      <a:pPr algn="ctr"/>
                      <a:r>
                        <a:rPr lang="en-GB" sz="1050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Year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Month</a:t>
                      </a:r>
                    </a:p>
                    <a:p>
                      <a:pPr algn="ctr"/>
                      <a:r>
                        <a:rPr lang="en-GB" sz="1050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Year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Month</a:t>
                      </a:r>
                    </a:p>
                    <a:p>
                      <a:pPr algn="ctr"/>
                      <a:r>
                        <a:rPr lang="en-GB" sz="1050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Year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Month</a:t>
                      </a:r>
                    </a:p>
                    <a:p>
                      <a:pPr algn="ctr"/>
                      <a:r>
                        <a:rPr lang="en-GB" sz="1050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Year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Month</a:t>
                      </a:r>
                    </a:p>
                    <a:p>
                      <a:pPr algn="ctr"/>
                      <a:r>
                        <a:rPr lang="en-GB" sz="1050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</a:rPr>
                        <a:t>Year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420661"/>
                  </a:ext>
                </a:extLst>
              </a:tr>
              <a:tr h="503124">
                <a:tc>
                  <a:txBody>
                    <a:bodyPr/>
                    <a:lstStyle/>
                    <a:p>
                      <a:pPr algn="l"/>
                      <a:r>
                        <a:rPr lang="en-GB" sz="14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Bid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6979158"/>
                  </a:ext>
                </a:extLst>
              </a:tr>
              <a:tr h="503124">
                <a:tc>
                  <a:txBody>
                    <a:bodyPr/>
                    <a:lstStyle/>
                    <a:p>
                      <a:pPr algn="l"/>
                      <a:r>
                        <a:rPr lang="en-GB" sz="14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Appointment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3499106"/>
                  </a:ext>
                </a:extLst>
              </a:tr>
              <a:tr h="503124">
                <a:tc>
                  <a:txBody>
                    <a:bodyPr/>
                    <a:lstStyle/>
                    <a:p>
                      <a:pPr algn="l"/>
                      <a:r>
                        <a:rPr lang="en-GB" sz="14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Preconstruction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077740"/>
                  </a:ext>
                </a:extLst>
              </a:tr>
              <a:tr h="503124">
                <a:tc>
                  <a:txBody>
                    <a:bodyPr/>
                    <a:lstStyle/>
                    <a:p>
                      <a:pPr algn="l"/>
                      <a:r>
                        <a:rPr lang="en-GB" sz="14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Construction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5795491"/>
                  </a:ext>
                </a:extLst>
              </a:tr>
              <a:tr h="503124">
                <a:tc>
                  <a:txBody>
                    <a:bodyPr/>
                    <a:lstStyle/>
                    <a:p>
                      <a:pPr algn="l"/>
                      <a:r>
                        <a:rPr lang="en-GB" sz="1400" b="1" spc="50" baseline="0" dirty="0">
                          <a:solidFill>
                            <a:schemeClr val="bg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Practical Completion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4865040"/>
                  </a:ext>
                </a:extLst>
              </a:tr>
              <a:tr h="503124">
                <a:tc>
                  <a:txBody>
                    <a:bodyPr/>
                    <a:lstStyle/>
                    <a:p>
                      <a:pPr algn="l"/>
                      <a:endParaRPr lang="en-GB" sz="1400" b="1" spc="50" baseline="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4433073"/>
                  </a:ext>
                </a:extLst>
              </a:tr>
              <a:tr h="503124">
                <a:tc>
                  <a:txBody>
                    <a:bodyPr/>
                    <a:lstStyle/>
                    <a:p>
                      <a:pPr algn="l"/>
                      <a:endParaRPr lang="en-GB" sz="1400" b="1" spc="50" baseline="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310230"/>
                  </a:ext>
                </a:extLst>
              </a:tr>
              <a:tr h="503124">
                <a:tc>
                  <a:txBody>
                    <a:bodyPr/>
                    <a:lstStyle/>
                    <a:p>
                      <a:pPr algn="l"/>
                      <a:endParaRPr lang="en-GB" sz="1400" b="1" spc="50" baseline="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648320"/>
                  </a:ext>
                </a:extLst>
              </a:tr>
              <a:tr h="503124">
                <a:tc>
                  <a:txBody>
                    <a:bodyPr/>
                    <a:lstStyle/>
                    <a:p>
                      <a:pPr algn="l"/>
                      <a:endParaRPr lang="en-GB" sz="1400" b="1" spc="50" baseline="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600" dirty="0">
                        <a:solidFill>
                          <a:sysClr val="windowText" lastClr="000000"/>
                        </a:solidFill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629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9861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D1D31B-D40F-7CCF-D35A-1D0525A7F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AF0142E4-951E-1954-20A4-3432E04B38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707597"/>
              </p:ext>
            </p:extLst>
          </p:nvPr>
        </p:nvGraphicFramePr>
        <p:xfrm>
          <a:off x="354147" y="798674"/>
          <a:ext cx="11321445" cy="508944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773815">
                  <a:extLst>
                    <a:ext uri="{9D8B030D-6E8A-4147-A177-3AD203B41FA5}">
                      <a16:colId xmlns:a16="http://schemas.microsoft.com/office/drawing/2014/main" val="2389466635"/>
                    </a:ext>
                  </a:extLst>
                </a:gridCol>
                <a:gridCol w="3773815">
                  <a:extLst>
                    <a:ext uri="{9D8B030D-6E8A-4147-A177-3AD203B41FA5}">
                      <a16:colId xmlns:a16="http://schemas.microsoft.com/office/drawing/2014/main" val="2713830639"/>
                    </a:ext>
                  </a:extLst>
                </a:gridCol>
                <a:gridCol w="3773815">
                  <a:extLst>
                    <a:ext uri="{9D8B030D-6E8A-4147-A177-3AD203B41FA5}">
                      <a16:colId xmlns:a16="http://schemas.microsoft.com/office/drawing/2014/main" val="2882153077"/>
                    </a:ext>
                  </a:extLst>
                </a:gridCol>
              </a:tblGrid>
              <a:tr h="803985">
                <a:tc>
                  <a:txBody>
                    <a:bodyPr/>
                    <a:lstStyle/>
                    <a:p>
                      <a:pPr algn="ctr"/>
                      <a:r>
                        <a:rPr lang="en-GB" sz="18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Strategy 1</a:t>
                      </a:r>
                    </a:p>
                  </a:txBody>
                  <a:tcPr anchor="ctr"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Strategy 2</a:t>
                      </a:r>
                    </a:p>
                  </a:txBody>
                  <a:tcPr anchor="ctr"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Strategy 3</a:t>
                      </a:r>
                    </a:p>
                  </a:txBody>
                  <a:tcPr anchor="ctr">
                    <a:solidFill>
                      <a:srgbClr val="E71D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339481"/>
                  </a:ext>
                </a:extLst>
              </a:tr>
              <a:tr h="420181">
                <a:tc>
                  <a:txBody>
                    <a:bodyPr/>
                    <a:lstStyle/>
                    <a:p>
                      <a:pPr algn="ctr"/>
                      <a:r>
                        <a:rPr lang="en-GB" sz="14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are we going to do?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are we going to do?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are we going to do?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33254900"/>
                  </a:ext>
                </a:extLst>
              </a:tr>
              <a:tr h="936548">
                <a:tc>
                  <a:txBody>
                    <a:bodyPr/>
                    <a:lstStyle/>
                    <a:p>
                      <a:pPr algn="ctr"/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822676"/>
                  </a:ext>
                </a:extLst>
              </a:tr>
              <a:tr h="415174">
                <a:tc>
                  <a:txBody>
                    <a:bodyPr/>
                    <a:lstStyle/>
                    <a:p>
                      <a:pPr algn="ctr"/>
                      <a:r>
                        <a:rPr lang="en-GB" sz="14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Why will this make a difference?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Why will this make a difference?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Why will this make a difference?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6378496"/>
                  </a:ext>
                </a:extLst>
              </a:tr>
              <a:tr h="936548">
                <a:tc>
                  <a:txBody>
                    <a:bodyPr/>
                    <a:lstStyle/>
                    <a:p>
                      <a:pPr algn="ctr"/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894269"/>
                  </a:ext>
                </a:extLst>
              </a:tr>
              <a:tr h="640460">
                <a:tc>
                  <a:txBody>
                    <a:bodyPr/>
                    <a:lstStyle/>
                    <a:p>
                      <a:pPr algn="ctr"/>
                      <a:r>
                        <a:rPr lang="en-GB" sz="14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validates this?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validates this?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validates this?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9639336"/>
                  </a:ext>
                </a:extLst>
              </a:tr>
              <a:tr h="936548">
                <a:tc>
                  <a:txBody>
                    <a:bodyPr/>
                    <a:lstStyle/>
                    <a:p>
                      <a:pPr algn="ctr"/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552562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A166C95-7FC9-DE97-DF7B-508E954E2B87}"/>
              </a:ext>
            </a:extLst>
          </p:cNvPr>
          <p:cNvSpPr txBox="1"/>
          <p:nvPr/>
        </p:nvSpPr>
        <p:spPr>
          <a:xfrm>
            <a:off x="274207" y="203498"/>
            <a:ext cx="787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spc="50" dirty="0">
                <a:latin typeface="Arial Nova Light" panose="020B0304020202020204" pitchFamily="34" charset="0"/>
                <a:cs typeface="Arial" panose="020B0604020202020204" pitchFamily="34" charset="0"/>
              </a:rPr>
              <a:t>4. Summary of the top win strategies</a:t>
            </a:r>
          </a:p>
        </p:txBody>
      </p:sp>
    </p:spTree>
    <p:extLst>
      <p:ext uri="{BB962C8B-B14F-4D97-AF65-F5344CB8AC3E}">
        <p14:creationId xmlns:p14="http://schemas.microsoft.com/office/powerpoint/2010/main" val="574077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4DC359-133B-9ED6-8018-6397AED35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44BE5CE-2B55-91AA-0713-86F75589A2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661515"/>
              </p:ext>
            </p:extLst>
          </p:nvPr>
        </p:nvGraphicFramePr>
        <p:xfrm>
          <a:off x="274207" y="837000"/>
          <a:ext cx="11410123" cy="5183999"/>
        </p:xfrm>
        <a:graphic>
          <a:graphicData uri="http://schemas.openxmlformats.org/drawingml/2006/table">
            <a:tbl>
              <a:tblPr/>
              <a:tblGrid>
                <a:gridCol w="563075">
                  <a:extLst>
                    <a:ext uri="{9D8B030D-6E8A-4147-A177-3AD203B41FA5}">
                      <a16:colId xmlns:a16="http://schemas.microsoft.com/office/drawing/2014/main" val="3201935299"/>
                    </a:ext>
                  </a:extLst>
                </a:gridCol>
                <a:gridCol w="4571716">
                  <a:extLst>
                    <a:ext uri="{9D8B030D-6E8A-4147-A177-3AD203B41FA5}">
                      <a16:colId xmlns:a16="http://schemas.microsoft.com/office/drawing/2014/main" val="474185436"/>
                    </a:ext>
                  </a:extLst>
                </a:gridCol>
                <a:gridCol w="6275332">
                  <a:extLst>
                    <a:ext uri="{9D8B030D-6E8A-4147-A177-3AD203B41FA5}">
                      <a16:colId xmlns:a16="http://schemas.microsoft.com/office/drawing/2014/main" val="3300310692"/>
                    </a:ext>
                  </a:extLst>
                </a:gridCol>
              </a:tblGrid>
              <a:tr h="482012">
                <a:tc gridSpan="2">
                  <a:txBody>
                    <a:bodyPr/>
                    <a:lstStyle/>
                    <a:p>
                      <a:pPr algn="ctr" fontAlgn="t"/>
                      <a:r>
                        <a:rPr kumimoji="0" lang="en-GB" sz="18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Arial" panose="020B0604020202020204" pitchFamily="34" charset="0"/>
                        </a:rPr>
                        <a:t>Questions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kumimoji="0" lang="en-GB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8ABD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8ABD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en-GB" sz="18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Arial" panose="020B0604020202020204" pitchFamily="34" charset="0"/>
                        </a:rPr>
                        <a:t>Answers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920681"/>
                  </a:ext>
                </a:extLst>
              </a:tr>
              <a:tr h="552452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are the Customer’s project priorities?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224410"/>
                  </a:ext>
                </a:extLst>
              </a:tr>
              <a:tr h="521528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is driving the Customer to undertake this construction work?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71998"/>
                  </a:ext>
                </a:extLst>
              </a:tr>
              <a:tr h="694017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Are there any wider Customer considerations, such as social or sustainability initiatives, confidentiality,  etc that they value?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16220"/>
                  </a:ext>
                </a:extLst>
              </a:tr>
              <a:tr h="689065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does the Project Manager team see as the project priorities and are they aligned with the clients?  What concerns do we need to address?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4894306"/>
                  </a:ext>
                </a:extLst>
              </a:tr>
              <a:tr h="777930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does the Cost Management team have concerns about?  Is there cost plan up to date / robust?  Do they think the Customer’s budget will meet their expectations?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949451"/>
                  </a:ext>
                </a:extLst>
              </a:tr>
              <a:tr h="689065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does the Architect see as important to the project. What are their concerns that we need to focus on?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Do they prefer certain Suppliers/Subcontractors?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369166"/>
                  </a:ext>
                </a:extLst>
              </a:tr>
              <a:tr h="777930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5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ova Light" panose="020B03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3129" marR="63129" marT="63129" marB="63129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What does the M&amp;E consultant see as important. Do they have concerns for the project?  What are their areas of focus?  Do they prefer certain Suppliers/Subcontractors?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endParaRPr lang="en-GB" sz="12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178442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7E6A591-364E-969A-3983-BF79B6D4AE20}"/>
              </a:ext>
            </a:extLst>
          </p:cNvPr>
          <p:cNvSpPr txBox="1"/>
          <p:nvPr/>
        </p:nvSpPr>
        <p:spPr>
          <a:xfrm>
            <a:off x="274207" y="203498"/>
            <a:ext cx="787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spc="50" dirty="0">
                <a:latin typeface="Arial Nova Light" panose="020B0304020202020204" pitchFamily="34" charset="0"/>
                <a:cs typeface="Arial" panose="020B0604020202020204" pitchFamily="34" charset="0"/>
              </a:rPr>
              <a:t>5. Customers and Consultants</a:t>
            </a:r>
          </a:p>
        </p:txBody>
      </p:sp>
    </p:spTree>
    <p:extLst>
      <p:ext uri="{BB962C8B-B14F-4D97-AF65-F5344CB8AC3E}">
        <p14:creationId xmlns:p14="http://schemas.microsoft.com/office/powerpoint/2010/main" val="1344220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8E93F1-A974-3C00-B854-34247D222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930192C-D7A6-EC8F-727D-91605E1714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935815"/>
              </p:ext>
            </p:extLst>
          </p:nvPr>
        </p:nvGraphicFramePr>
        <p:xfrm>
          <a:off x="445104" y="788567"/>
          <a:ext cx="11428840" cy="299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884">
                  <a:extLst>
                    <a:ext uri="{9D8B030D-6E8A-4147-A177-3AD203B41FA5}">
                      <a16:colId xmlns:a16="http://schemas.microsoft.com/office/drawing/2014/main" val="858648105"/>
                    </a:ext>
                  </a:extLst>
                </a:gridCol>
                <a:gridCol w="1018463">
                  <a:extLst>
                    <a:ext uri="{9D8B030D-6E8A-4147-A177-3AD203B41FA5}">
                      <a16:colId xmlns:a16="http://schemas.microsoft.com/office/drawing/2014/main" val="907177919"/>
                    </a:ext>
                  </a:extLst>
                </a:gridCol>
                <a:gridCol w="1267305">
                  <a:extLst>
                    <a:ext uri="{9D8B030D-6E8A-4147-A177-3AD203B41FA5}">
                      <a16:colId xmlns:a16="http://schemas.microsoft.com/office/drawing/2014/main" val="3982811875"/>
                    </a:ext>
                  </a:extLst>
                </a:gridCol>
                <a:gridCol w="1142884">
                  <a:extLst>
                    <a:ext uri="{9D8B030D-6E8A-4147-A177-3AD203B41FA5}">
                      <a16:colId xmlns:a16="http://schemas.microsoft.com/office/drawing/2014/main" val="2871133210"/>
                    </a:ext>
                  </a:extLst>
                </a:gridCol>
                <a:gridCol w="1142884">
                  <a:extLst>
                    <a:ext uri="{9D8B030D-6E8A-4147-A177-3AD203B41FA5}">
                      <a16:colId xmlns:a16="http://schemas.microsoft.com/office/drawing/2014/main" val="1455813294"/>
                    </a:ext>
                  </a:extLst>
                </a:gridCol>
                <a:gridCol w="1142884">
                  <a:extLst>
                    <a:ext uri="{9D8B030D-6E8A-4147-A177-3AD203B41FA5}">
                      <a16:colId xmlns:a16="http://schemas.microsoft.com/office/drawing/2014/main" val="4162972505"/>
                    </a:ext>
                  </a:extLst>
                </a:gridCol>
                <a:gridCol w="1142884">
                  <a:extLst>
                    <a:ext uri="{9D8B030D-6E8A-4147-A177-3AD203B41FA5}">
                      <a16:colId xmlns:a16="http://schemas.microsoft.com/office/drawing/2014/main" val="2592640201"/>
                    </a:ext>
                  </a:extLst>
                </a:gridCol>
                <a:gridCol w="1142884">
                  <a:extLst>
                    <a:ext uri="{9D8B030D-6E8A-4147-A177-3AD203B41FA5}">
                      <a16:colId xmlns:a16="http://schemas.microsoft.com/office/drawing/2014/main" val="1046774755"/>
                    </a:ext>
                  </a:extLst>
                </a:gridCol>
                <a:gridCol w="1142884">
                  <a:extLst>
                    <a:ext uri="{9D8B030D-6E8A-4147-A177-3AD203B41FA5}">
                      <a16:colId xmlns:a16="http://schemas.microsoft.com/office/drawing/2014/main" val="389922630"/>
                    </a:ext>
                  </a:extLst>
                </a:gridCol>
                <a:gridCol w="1142884">
                  <a:extLst>
                    <a:ext uri="{9D8B030D-6E8A-4147-A177-3AD203B41FA5}">
                      <a16:colId xmlns:a16="http://schemas.microsoft.com/office/drawing/2014/main" val="701304770"/>
                    </a:ext>
                  </a:extLst>
                </a:gridCol>
              </a:tblGrid>
              <a:tr h="282250"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solidFill>
                          <a:schemeClr val="tx1"/>
                        </a:solidFill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solidFill>
                          <a:schemeClr val="tx1"/>
                        </a:solidFill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solidFill>
                          <a:schemeClr val="tx1"/>
                        </a:solidFill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spc="50" baseline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Decision influence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spc="50" baseline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Your Company’s Relationship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spc="50" baseline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Individual in your Company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909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Role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Company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High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Med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Low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Promoter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Neutral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Detractor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785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Client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33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PM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783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PQS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4905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Arch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5800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 err="1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Eng</a:t>
                      </a:r>
                      <a:endParaRPr lang="en-GB" sz="1000" b="1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538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00186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F4FFD05-B82C-B525-F51A-8406A27E9DBA}"/>
              </a:ext>
            </a:extLst>
          </p:cNvPr>
          <p:cNvSpPr txBox="1"/>
          <p:nvPr/>
        </p:nvSpPr>
        <p:spPr>
          <a:xfrm>
            <a:off x="445104" y="194382"/>
            <a:ext cx="50490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Arial Nova Light" panose="020B0304020202020204" pitchFamily="34" charset="0"/>
                <a:cs typeface="Arial" panose="020B0604020202020204" pitchFamily="34" charset="0"/>
              </a:rPr>
              <a:t>6. Relationships assessment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BEC0CE0-DB99-2695-6296-F2E42EA93E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013962"/>
              </p:ext>
            </p:extLst>
          </p:nvPr>
        </p:nvGraphicFramePr>
        <p:xfrm>
          <a:off x="445104" y="4435366"/>
          <a:ext cx="1152075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0264">
                  <a:extLst>
                    <a:ext uri="{9D8B030D-6E8A-4147-A177-3AD203B41FA5}">
                      <a16:colId xmlns:a16="http://schemas.microsoft.com/office/drawing/2014/main" val="106803554"/>
                    </a:ext>
                  </a:extLst>
                </a:gridCol>
                <a:gridCol w="2340077">
                  <a:extLst>
                    <a:ext uri="{9D8B030D-6E8A-4147-A177-3AD203B41FA5}">
                      <a16:colId xmlns:a16="http://schemas.microsoft.com/office/drawing/2014/main" val="2684576824"/>
                    </a:ext>
                  </a:extLst>
                </a:gridCol>
                <a:gridCol w="2320412">
                  <a:extLst>
                    <a:ext uri="{9D8B030D-6E8A-4147-A177-3AD203B41FA5}">
                      <a16:colId xmlns:a16="http://schemas.microsoft.com/office/drawing/2014/main" val="5929522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spc="50" baseline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Do what?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spc="50" baseline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By Who?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spc="50" baseline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When?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563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pc="50" baseline="0" dirty="0"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pc="50" baseline="0" dirty="0"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pc="50" baseline="0" dirty="0"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165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pc="50" baseline="0" dirty="0"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pc="50" baseline="0" dirty="0"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pc="50" baseline="0" dirty="0"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964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pc="50" baseline="0" dirty="0"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pc="50" baseline="0" dirty="0"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pc="50" baseline="0" dirty="0">
                        <a:latin typeface="Arial Nova Light" panose="020B03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9613608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2EC0B5DF-6D5E-6ABD-C9F4-78B8518FFECD}"/>
              </a:ext>
            </a:extLst>
          </p:cNvPr>
          <p:cNvSpPr txBox="1"/>
          <p:nvPr/>
        </p:nvSpPr>
        <p:spPr>
          <a:xfrm>
            <a:off x="445104" y="3973701"/>
            <a:ext cx="4405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spc="50" dirty="0">
                <a:latin typeface="Arial Nova Light" panose="020B0304020202020204" pitchFamily="34" charset="0"/>
                <a:cs typeface="Arial" panose="020B0604020202020204" pitchFamily="34" charset="0"/>
              </a:rPr>
              <a:t>Key actions needed</a:t>
            </a:r>
          </a:p>
        </p:txBody>
      </p:sp>
    </p:spTree>
    <p:extLst>
      <p:ext uri="{BB962C8B-B14F-4D97-AF65-F5344CB8AC3E}">
        <p14:creationId xmlns:p14="http://schemas.microsoft.com/office/powerpoint/2010/main" val="323736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7A8E8B-7CBB-93AC-946F-43F8A6B8E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F4C9353F-F6FE-A7DB-AC48-22E68A7157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675116"/>
              </p:ext>
            </p:extLst>
          </p:nvPr>
        </p:nvGraphicFramePr>
        <p:xfrm>
          <a:off x="342304" y="632536"/>
          <a:ext cx="1142691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61">
                  <a:extLst>
                    <a:ext uri="{9D8B030D-6E8A-4147-A177-3AD203B41FA5}">
                      <a16:colId xmlns:a16="http://schemas.microsoft.com/office/drawing/2014/main" val="858648105"/>
                    </a:ext>
                  </a:extLst>
                </a:gridCol>
                <a:gridCol w="2179253">
                  <a:extLst>
                    <a:ext uri="{9D8B030D-6E8A-4147-A177-3AD203B41FA5}">
                      <a16:colId xmlns:a16="http://schemas.microsoft.com/office/drawing/2014/main" val="907177919"/>
                    </a:ext>
                  </a:extLst>
                </a:gridCol>
                <a:gridCol w="782961">
                  <a:extLst>
                    <a:ext uri="{9D8B030D-6E8A-4147-A177-3AD203B41FA5}">
                      <a16:colId xmlns:a16="http://schemas.microsoft.com/office/drawing/2014/main" val="2871133210"/>
                    </a:ext>
                  </a:extLst>
                </a:gridCol>
                <a:gridCol w="814496">
                  <a:extLst>
                    <a:ext uri="{9D8B030D-6E8A-4147-A177-3AD203B41FA5}">
                      <a16:colId xmlns:a16="http://schemas.microsoft.com/office/drawing/2014/main" val="1455813294"/>
                    </a:ext>
                  </a:extLst>
                </a:gridCol>
                <a:gridCol w="706695">
                  <a:extLst>
                    <a:ext uri="{9D8B030D-6E8A-4147-A177-3AD203B41FA5}">
                      <a16:colId xmlns:a16="http://schemas.microsoft.com/office/drawing/2014/main" val="4162972505"/>
                    </a:ext>
                  </a:extLst>
                </a:gridCol>
                <a:gridCol w="802518">
                  <a:extLst>
                    <a:ext uri="{9D8B030D-6E8A-4147-A177-3AD203B41FA5}">
                      <a16:colId xmlns:a16="http://schemas.microsoft.com/office/drawing/2014/main" val="2592640201"/>
                    </a:ext>
                  </a:extLst>
                </a:gridCol>
                <a:gridCol w="838453">
                  <a:extLst>
                    <a:ext uri="{9D8B030D-6E8A-4147-A177-3AD203B41FA5}">
                      <a16:colId xmlns:a16="http://schemas.microsoft.com/office/drawing/2014/main" val="1046774755"/>
                    </a:ext>
                  </a:extLst>
                </a:gridCol>
                <a:gridCol w="790540">
                  <a:extLst>
                    <a:ext uri="{9D8B030D-6E8A-4147-A177-3AD203B41FA5}">
                      <a16:colId xmlns:a16="http://schemas.microsoft.com/office/drawing/2014/main" val="389922630"/>
                    </a:ext>
                  </a:extLst>
                </a:gridCol>
                <a:gridCol w="4151933">
                  <a:extLst>
                    <a:ext uri="{9D8B030D-6E8A-4147-A177-3AD203B41FA5}">
                      <a16:colId xmlns:a16="http://schemas.microsoft.com/office/drawing/2014/main" val="701304770"/>
                    </a:ext>
                  </a:extLst>
                </a:gridCol>
              </a:tblGrid>
              <a:tr h="298740"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solidFill>
                          <a:schemeClr val="tx1"/>
                        </a:solidFill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solidFill>
                          <a:schemeClr val="tx1"/>
                        </a:solidFill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spc="50" baseline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Capability / Threat assessment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spc="50" baseline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Relationship to Client or Consultant Team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spc="50" baseline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Notes (</a:t>
                      </a:r>
                      <a:r>
                        <a:rPr lang="en-GB" sz="1000" spc="50" baseline="0" dirty="0" err="1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eg</a:t>
                      </a:r>
                      <a:r>
                        <a:rPr lang="en-GB" sz="1000" spc="50" baseline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: Supplier/Subcontractor relationships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909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1000" b="1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COMPETITOR</a:t>
                      </a:r>
                    </a:p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COMPANY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High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Med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Low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Good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Neutra</a:t>
                      </a:r>
                      <a:r>
                        <a:rPr lang="en-GB" sz="1000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Poor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785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33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783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4905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5800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538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000" b="1" spc="50" baseline="0" dirty="0"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1D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ova Light" panose="020B03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spc="50" baseline="0" dirty="0">
                        <a:latin typeface="Arial Nova Light" panose="020B03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1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00186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39F9388-E625-8C6C-7759-72534BD69B53}"/>
              </a:ext>
            </a:extLst>
          </p:cNvPr>
          <p:cNvSpPr txBox="1"/>
          <p:nvPr/>
        </p:nvSpPr>
        <p:spPr>
          <a:xfrm>
            <a:off x="216310" y="170871"/>
            <a:ext cx="787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spc="50" dirty="0">
                <a:latin typeface="Arial Nova Light" panose="020B0304020202020204" pitchFamily="34" charset="0"/>
              </a:rPr>
              <a:t>7. Competition assessment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BF51AA1-3507-13A0-26F3-53E8527C4D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205962"/>
              </p:ext>
            </p:extLst>
          </p:nvPr>
        </p:nvGraphicFramePr>
        <p:xfrm>
          <a:off x="342304" y="4238721"/>
          <a:ext cx="11505567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1221">
                  <a:extLst>
                    <a:ext uri="{9D8B030D-6E8A-4147-A177-3AD203B41FA5}">
                      <a16:colId xmlns:a16="http://schemas.microsoft.com/office/drawing/2014/main" val="106803554"/>
                    </a:ext>
                  </a:extLst>
                </a:gridCol>
                <a:gridCol w="2336993">
                  <a:extLst>
                    <a:ext uri="{9D8B030D-6E8A-4147-A177-3AD203B41FA5}">
                      <a16:colId xmlns:a16="http://schemas.microsoft.com/office/drawing/2014/main" val="2684576824"/>
                    </a:ext>
                  </a:extLst>
                </a:gridCol>
                <a:gridCol w="2317353">
                  <a:extLst>
                    <a:ext uri="{9D8B030D-6E8A-4147-A177-3AD203B41FA5}">
                      <a16:colId xmlns:a16="http://schemas.microsoft.com/office/drawing/2014/main" val="5929522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spc="50" baseline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Do what?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spc="50" baseline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By Who?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spc="50" baseline="0" dirty="0">
                          <a:solidFill>
                            <a:schemeClr val="tx1"/>
                          </a:solidFill>
                          <a:latin typeface="Arial Nova Light" panose="020B0304020202020204" pitchFamily="34" charset="0"/>
                          <a:cs typeface="Arial" panose="020B0604020202020204" pitchFamily="34" charset="0"/>
                        </a:rPr>
                        <a:t>When?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563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pc="50" baseline="0" dirty="0">
                        <a:latin typeface="Arial Nova Light" panose="020B03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pc="50" baseline="0" dirty="0">
                        <a:latin typeface="Arial Nova Light" panose="020B03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pc="50" baseline="0" dirty="0">
                        <a:latin typeface="Arial Nova Light" panose="020B03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165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pc="50" baseline="0" dirty="0">
                        <a:latin typeface="Arial Nova Light" panose="020B03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pc="50" baseline="0" dirty="0">
                        <a:latin typeface="Arial Nova Light" panose="020B03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pc="50" baseline="0" dirty="0">
                        <a:latin typeface="Arial Nova Light" panose="020B03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472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pc="50" baseline="0" dirty="0">
                        <a:latin typeface="Arial Nova Light" panose="020B03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pc="50" baseline="0" dirty="0">
                        <a:latin typeface="Arial Nova Light" panose="020B03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pc="50" baseline="0" dirty="0">
                        <a:latin typeface="Arial Nova Light" panose="020B03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045810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0095D09-C097-745F-3EBE-0209D62E4109}"/>
              </a:ext>
            </a:extLst>
          </p:cNvPr>
          <p:cNvSpPr txBox="1"/>
          <p:nvPr/>
        </p:nvSpPr>
        <p:spPr>
          <a:xfrm>
            <a:off x="445104" y="3777056"/>
            <a:ext cx="787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spc="50" dirty="0">
                <a:latin typeface="Arial Nova Light" panose="020B0304020202020204" pitchFamily="34" charset="0"/>
              </a:rPr>
              <a:t>Key actions needed</a:t>
            </a:r>
          </a:p>
        </p:txBody>
      </p:sp>
    </p:spTree>
    <p:extLst>
      <p:ext uri="{BB962C8B-B14F-4D97-AF65-F5344CB8AC3E}">
        <p14:creationId xmlns:p14="http://schemas.microsoft.com/office/powerpoint/2010/main" val="2766349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798</TotalTime>
  <Words>1923</Words>
  <Application>Microsoft Office PowerPoint</Application>
  <PresentationFormat>Widescreen</PresentationFormat>
  <Paragraphs>409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Aptos Display</vt:lpstr>
      <vt:lpstr>Arial Nova Light</vt:lpstr>
      <vt:lpstr>Wingdings</vt:lpstr>
      <vt:lpstr>Arial</vt:lpstr>
      <vt:lpstr>Aptos</vt:lpstr>
      <vt:lpstr>Arial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Helena Field</dc:creator>
  <cp:lastModifiedBy>Helena Field</cp:lastModifiedBy>
  <cp:revision>2</cp:revision>
  <dcterms:created xsi:type="dcterms:W3CDTF">2025-08-09T04:45:37Z</dcterms:created>
  <dcterms:modified xsi:type="dcterms:W3CDTF">2025-11-20T04:03:28Z</dcterms:modified>
</cp:coreProperties>
</file>