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25"/>
  </p:notesMasterIdLst>
  <p:sldIdLst>
    <p:sldId id="256" r:id="rId2"/>
    <p:sldId id="288" r:id="rId3"/>
    <p:sldId id="277" r:id="rId4"/>
    <p:sldId id="285" r:id="rId5"/>
    <p:sldId id="260" r:id="rId6"/>
    <p:sldId id="286" r:id="rId7"/>
    <p:sldId id="275" r:id="rId8"/>
    <p:sldId id="279" r:id="rId9"/>
    <p:sldId id="280" r:id="rId10"/>
    <p:sldId id="283" r:id="rId11"/>
    <p:sldId id="292" r:id="rId12"/>
    <p:sldId id="293" r:id="rId13"/>
    <p:sldId id="258" r:id="rId14"/>
    <p:sldId id="281" r:id="rId15"/>
    <p:sldId id="282" r:id="rId16"/>
    <p:sldId id="287" r:id="rId17"/>
    <p:sldId id="261" r:id="rId18"/>
    <p:sldId id="284" r:id="rId19"/>
    <p:sldId id="289" r:id="rId20"/>
    <p:sldId id="262" r:id="rId21"/>
    <p:sldId id="276" r:id="rId22"/>
    <p:sldId id="278" r:id="rId23"/>
    <p:sldId id="294" r:id="rId24"/>
  </p:sldIdLst>
  <p:sldSz cx="12192000" cy="6858000"/>
  <p:notesSz cx="6858000" cy="9144000"/>
  <p:embeddedFontLst>
    <p:embeddedFont>
      <p:font typeface="Arial Nova Light" panose="020B0304020202020204" pitchFamily="34" charset="0"/>
      <p:regular r:id="rId26"/>
      <p: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CDF2"/>
    <a:srgbClr val="CBE54D"/>
    <a:srgbClr val="CCFF66"/>
    <a:srgbClr val="E71D73"/>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CF4A6B-F2A3-49D8-91D9-FCE50F37C40A}" v="27" dt="2025-11-20T03:19:56.0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snapToGrid="0">
      <p:cViewPr>
        <p:scale>
          <a:sx n="48" d="100"/>
          <a:sy n="48" d="100"/>
        </p:scale>
        <p:origin x="129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Field" userId="ef6da6523459dc43" providerId="LiveId" clId="{3CFE99A0-CBAC-4A99-86C2-BE01BE121F45}"/>
    <pc:docChg chg="custSel modSld modMainMaster">
      <pc:chgData name="Helena Field" userId="ef6da6523459dc43" providerId="LiveId" clId="{3CFE99A0-CBAC-4A99-86C2-BE01BE121F45}" dt="2025-11-20T03:38:58.222" v="674" actId="20577"/>
      <pc:docMkLst>
        <pc:docMk/>
      </pc:docMkLst>
      <pc:sldChg chg="delSp modSp mod setBg">
        <pc:chgData name="Helena Field" userId="ef6da6523459dc43" providerId="LiveId" clId="{3CFE99A0-CBAC-4A99-86C2-BE01BE121F45}" dt="2025-11-20T02:31:33.890" v="6" actId="478"/>
        <pc:sldMkLst>
          <pc:docMk/>
          <pc:sldMk cId="1236783675" sldId="256"/>
        </pc:sldMkLst>
        <pc:picChg chg="del mod">
          <ac:chgData name="Helena Field" userId="ef6da6523459dc43" providerId="LiveId" clId="{3CFE99A0-CBAC-4A99-86C2-BE01BE121F45}" dt="2025-11-20T02:31:33.890" v="6" actId="478"/>
          <ac:picMkLst>
            <pc:docMk/>
            <pc:sldMk cId="1236783675" sldId="256"/>
            <ac:picMk id="7" creationId="{785E5765-BC64-C5E5-FB77-266BCFF83B04}"/>
          </ac:picMkLst>
        </pc:picChg>
      </pc:sldChg>
      <pc:sldChg chg="modSp mod">
        <pc:chgData name="Helena Field" userId="ef6da6523459dc43" providerId="LiveId" clId="{3CFE99A0-CBAC-4A99-86C2-BE01BE121F45}" dt="2025-11-20T03:00:54.381" v="351" actId="20577"/>
        <pc:sldMkLst>
          <pc:docMk/>
          <pc:sldMk cId="2687970833" sldId="258"/>
        </pc:sldMkLst>
        <pc:graphicFrameChg chg="modGraphic">
          <ac:chgData name="Helena Field" userId="ef6da6523459dc43" providerId="LiveId" clId="{3CFE99A0-CBAC-4A99-86C2-BE01BE121F45}" dt="2025-11-20T03:00:54.381" v="351" actId="20577"/>
          <ac:graphicFrameMkLst>
            <pc:docMk/>
            <pc:sldMk cId="2687970833" sldId="258"/>
            <ac:graphicFrameMk id="2" creationId="{9B13E843-66B8-39E1-E9AF-FE21E049F21A}"/>
          </ac:graphicFrameMkLst>
        </pc:graphicFrameChg>
      </pc:sldChg>
      <pc:sldChg chg="modSp mod">
        <pc:chgData name="Helena Field" userId="ef6da6523459dc43" providerId="LiveId" clId="{3CFE99A0-CBAC-4A99-86C2-BE01BE121F45}" dt="2025-11-20T03:34:30.559" v="651" actId="20577"/>
        <pc:sldMkLst>
          <pc:docMk/>
          <pc:sldMk cId="574077791" sldId="260"/>
        </pc:sldMkLst>
        <pc:spChg chg="mod">
          <ac:chgData name="Helena Field" userId="ef6da6523459dc43" providerId="LiveId" clId="{3CFE99A0-CBAC-4A99-86C2-BE01BE121F45}" dt="2025-11-20T02:44:30.566" v="117" actId="207"/>
          <ac:spMkLst>
            <pc:docMk/>
            <pc:sldMk cId="574077791" sldId="260"/>
            <ac:spMk id="2" creationId="{B2C656BA-3C01-070E-0A57-51C17A7DFB6B}"/>
          </ac:spMkLst>
        </pc:spChg>
        <pc:graphicFrameChg chg="modGraphic">
          <ac:chgData name="Helena Field" userId="ef6da6523459dc43" providerId="LiveId" clId="{3CFE99A0-CBAC-4A99-86C2-BE01BE121F45}" dt="2025-11-20T03:34:30.559" v="651" actId="20577"/>
          <ac:graphicFrameMkLst>
            <pc:docMk/>
            <pc:sldMk cId="574077791" sldId="260"/>
            <ac:graphicFrameMk id="3" creationId="{AF0142E4-951E-1954-20A4-3432E04B389D}"/>
          </ac:graphicFrameMkLst>
        </pc:graphicFrameChg>
      </pc:sldChg>
      <pc:sldChg chg="modSp mod">
        <pc:chgData name="Helena Field" userId="ef6da6523459dc43" providerId="LiveId" clId="{3CFE99A0-CBAC-4A99-86C2-BE01BE121F45}" dt="2025-11-20T03:01:51.767" v="352" actId="207"/>
        <pc:sldMkLst>
          <pc:docMk/>
          <pc:sldMk cId="1344220692" sldId="261"/>
        </pc:sldMkLst>
        <pc:graphicFrameChg chg="mod modGraphic">
          <ac:chgData name="Helena Field" userId="ef6da6523459dc43" providerId="LiveId" clId="{3CFE99A0-CBAC-4A99-86C2-BE01BE121F45}" dt="2025-11-20T03:01:51.767" v="352" actId="207"/>
          <ac:graphicFrameMkLst>
            <pc:docMk/>
            <pc:sldMk cId="1344220692" sldId="261"/>
            <ac:graphicFrameMk id="3" creationId="{344BE5CE-2B55-91AA-0713-86F75589A28E}"/>
          </ac:graphicFrameMkLst>
        </pc:graphicFrameChg>
      </pc:sldChg>
      <pc:sldChg chg="modSp mod">
        <pc:chgData name="Helena Field" userId="ef6da6523459dc43" providerId="LiveId" clId="{3CFE99A0-CBAC-4A99-86C2-BE01BE121F45}" dt="2025-11-20T03:38:58.222" v="674" actId="20577"/>
        <pc:sldMkLst>
          <pc:docMk/>
          <pc:sldMk cId="323736795" sldId="262"/>
        </pc:sldMkLst>
        <pc:graphicFrameChg chg="mod modGraphic">
          <ac:chgData name="Helena Field" userId="ef6da6523459dc43" providerId="LiveId" clId="{3CFE99A0-CBAC-4A99-86C2-BE01BE121F45}" dt="2025-11-20T03:38:58.222" v="674" actId="20577"/>
          <ac:graphicFrameMkLst>
            <pc:docMk/>
            <pc:sldMk cId="323736795" sldId="262"/>
            <ac:graphicFrameMk id="3" creationId="{B930192C-D7A6-EC8F-727D-91605E17141A}"/>
          </ac:graphicFrameMkLst>
        </pc:graphicFrameChg>
      </pc:sldChg>
      <pc:sldChg chg="modSp mod">
        <pc:chgData name="Helena Field" userId="ef6da6523459dc43" providerId="LiveId" clId="{3CFE99A0-CBAC-4A99-86C2-BE01BE121F45}" dt="2025-11-20T02:57:04.408" v="335" actId="20577"/>
        <pc:sldMkLst>
          <pc:docMk/>
          <pc:sldMk cId="1201319898" sldId="275"/>
        </pc:sldMkLst>
        <pc:graphicFrameChg chg="modGraphic">
          <ac:chgData name="Helena Field" userId="ef6da6523459dc43" providerId="LiveId" clId="{3CFE99A0-CBAC-4A99-86C2-BE01BE121F45}" dt="2025-11-20T02:57:04.408" v="335" actId="20577"/>
          <ac:graphicFrameMkLst>
            <pc:docMk/>
            <pc:sldMk cId="1201319898" sldId="275"/>
            <ac:graphicFrameMk id="2" creationId="{46155C47-4364-E4F3-1F9C-70827227DC85}"/>
          </ac:graphicFrameMkLst>
        </pc:graphicFrameChg>
      </pc:sldChg>
      <pc:sldChg chg="modSp mod">
        <pc:chgData name="Helena Field" userId="ef6da6523459dc43" providerId="LiveId" clId="{3CFE99A0-CBAC-4A99-86C2-BE01BE121F45}" dt="2025-11-20T03:38:27.261" v="660" actId="20577"/>
        <pc:sldMkLst>
          <pc:docMk/>
          <pc:sldMk cId="1731661844" sldId="276"/>
        </pc:sldMkLst>
        <pc:graphicFrameChg chg="mod modGraphic">
          <ac:chgData name="Helena Field" userId="ef6da6523459dc43" providerId="LiveId" clId="{3CFE99A0-CBAC-4A99-86C2-BE01BE121F45}" dt="2025-11-20T03:38:27.261" v="660" actId="20577"/>
          <ac:graphicFrameMkLst>
            <pc:docMk/>
            <pc:sldMk cId="1731661844" sldId="276"/>
            <ac:graphicFrameMk id="4" creationId="{E3C3DFF5-1224-D0B6-2F95-65C572802FA6}"/>
          </ac:graphicFrameMkLst>
        </pc:graphicFrameChg>
      </pc:sldChg>
      <pc:sldChg chg="modSp mod">
        <pc:chgData name="Helena Field" userId="ef6da6523459dc43" providerId="LiveId" clId="{3CFE99A0-CBAC-4A99-86C2-BE01BE121F45}" dt="2025-11-20T03:23:28.882" v="431" actId="34135"/>
        <pc:sldMkLst>
          <pc:docMk/>
          <pc:sldMk cId="3911088323" sldId="277"/>
        </pc:sldMkLst>
        <pc:spChg chg="mod">
          <ac:chgData name="Helena Field" userId="ef6da6523459dc43" providerId="LiveId" clId="{3CFE99A0-CBAC-4A99-86C2-BE01BE121F45}" dt="2025-11-20T03:23:28.882" v="431" actId="34135"/>
          <ac:spMkLst>
            <pc:docMk/>
            <pc:sldMk cId="3911088323" sldId="277"/>
            <ac:spMk id="9" creationId="{48C38074-D1E1-A669-28F3-BDFACCF5DAC6}"/>
          </ac:spMkLst>
        </pc:spChg>
        <pc:graphicFrameChg chg="modGraphic">
          <ac:chgData name="Helena Field" userId="ef6da6523459dc43" providerId="LiveId" clId="{3CFE99A0-CBAC-4A99-86C2-BE01BE121F45}" dt="2025-11-20T02:35:30.936" v="12" actId="207"/>
          <ac:graphicFrameMkLst>
            <pc:docMk/>
            <pc:sldMk cId="3911088323" sldId="277"/>
            <ac:graphicFrameMk id="2" creationId="{E2B756AF-0809-B2B0-BBB4-9030D9A5BD12}"/>
          </ac:graphicFrameMkLst>
        </pc:graphicFrameChg>
      </pc:sldChg>
      <pc:sldChg chg="modSp mod">
        <pc:chgData name="Helena Field" userId="ef6da6523459dc43" providerId="LiveId" clId="{3CFE99A0-CBAC-4A99-86C2-BE01BE121F45}" dt="2025-11-20T02:54:15.006" v="309" actId="20577"/>
        <pc:sldMkLst>
          <pc:docMk/>
          <pc:sldMk cId="2835502928" sldId="278"/>
        </pc:sldMkLst>
        <pc:spChg chg="mod">
          <ac:chgData name="Helena Field" userId="ef6da6523459dc43" providerId="LiveId" clId="{3CFE99A0-CBAC-4A99-86C2-BE01BE121F45}" dt="2025-11-20T02:54:15.006" v="309" actId="20577"/>
          <ac:spMkLst>
            <pc:docMk/>
            <pc:sldMk cId="2835502928" sldId="278"/>
            <ac:spMk id="3" creationId="{44CB63A6-EC6C-AB72-550D-C2914F93121B}"/>
          </ac:spMkLst>
        </pc:spChg>
        <pc:spChg chg="mod">
          <ac:chgData name="Helena Field" userId="ef6da6523459dc43" providerId="LiveId" clId="{3CFE99A0-CBAC-4A99-86C2-BE01BE121F45}" dt="2025-11-20T02:51:30.333" v="214" actId="20577"/>
          <ac:spMkLst>
            <pc:docMk/>
            <pc:sldMk cId="2835502928" sldId="278"/>
            <ac:spMk id="8" creationId="{5C5F43AF-5F02-4FAA-56C4-1784CE4DCFCF}"/>
          </ac:spMkLst>
        </pc:spChg>
        <pc:picChg chg="mod">
          <ac:chgData name="Helena Field" userId="ef6da6523459dc43" providerId="LiveId" clId="{3CFE99A0-CBAC-4A99-86C2-BE01BE121F45}" dt="2025-11-20T02:51:50.810" v="249" actId="34135"/>
          <ac:picMkLst>
            <pc:docMk/>
            <pc:sldMk cId="2835502928" sldId="278"/>
            <ac:picMk id="6" creationId="{F8A4B5CD-D4E8-ED4D-2944-4F7967AEC433}"/>
          </ac:picMkLst>
        </pc:picChg>
      </pc:sldChg>
      <pc:sldChg chg="modSp mod">
        <pc:chgData name="Helena Field" userId="ef6da6523459dc43" providerId="LiveId" clId="{3CFE99A0-CBAC-4A99-86C2-BE01BE121F45}" dt="2025-11-20T02:36:21.021" v="21" actId="207"/>
        <pc:sldMkLst>
          <pc:docMk/>
          <pc:sldMk cId="218651656" sldId="279"/>
        </pc:sldMkLst>
        <pc:graphicFrameChg chg="modGraphic">
          <ac:chgData name="Helena Field" userId="ef6da6523459dc43" providerId="LiveId" clId="{3CFE99A0-CBAC-4A99-86C2-BE01BE121F45}" dt="2025-11-20T02:36:21.021" v="21" actId="207"/>
          <ac:graphicFrameMkLst>
            <pc:docMk/>
            <pc:sldMk cId="218651656" sldId="279"/>
            <ac:graphicFrameMk id="2" creationId="{DEE6BA10-86B1-9265-F5E0-7F782EDFC3A1}"/>
          </ac:graphicFrameMkLst>
        </pc:graphicFrameChg>
      </pc:sldChg>
      <pc:sldChg chg="modSp mod">
        <pc:chgData name="Helena Field" userId="ef6da6523459dc43" providerId="LiveId" clId="{3CFE99A0-CBAC-4A99-86C2-BE01BE121F45}" dt="2025-11-20T02:37:42.656" v="23" actId="207"/>
        <pc:sldMkLst>
          <pc:docMk/>
          <pc:sldMk cId="1889434325" sldId="280"/>
        </pc:sldMkLst>
        <pc:graphicFrameChg chg="modGraphic">
          <ac:chgData name="Helena Field" userId="ef6da6523459dc43" providerId="LiveId" clId="{3CFE99A0-CBAC-4A99-86C2-BE01BE121F45}" dt="2025-11-20T02:37:42.656" v="23" actId="207"/>
          <ac:graphicFrameMkLst>
            <pc:docMk/>
            <pc:sldMk cId="1889434325" sldId="280"/>
            <ac:graphicFrameMk id="2" creationId="{CDC5D3E8-27AA-B746-3092-22CD333904A9}"/>
          </ac:graphicFrameMkLst>
        </pc:graphicFrameChg>
      </pc:sldChg>
      <pc:sldChg chg="modSp mod">
        <pc:chgData name="Helena Field" userId="ef6da6523459dc43" providerId="LiveId" clId="{3CFE99A0-CBAC-4A99-86C2-BE01BE121F45}" dt="2025-11-20T03:00:06.310" v="347" actId="20577"/>
        <pc:sldMkLst>
          <pc:docMk/>
          <pc:sldMk cId="3290637524" sldId="281"/>
        </pc:sldMkLst>
        <pc:graphicFrameChg chg="modGraphic">
          <ac:chgData name="Helena Field" userId="ef6da6523459dc43" providerId="LiveId" clId="{3CFE99A0-CBAC-4A99-86C2-BE01BE121F45}" dt="2025-11-20T03:00:06.310" v="347" actId="20577"/>
          <ac:graphicFrameMkLst>
            <pc:docMk/>
            <pc:sldMk cId="3290637524" sldId="281"/>
            <ac:graphicFrameMk id="2" creationId="{BC1E96F4-FDE0-0A11-7968-9AFB5EF880C4}"/>
          </ac:graphicFrameMkLst>
        </pc:graphicFrameChg>
      </pc:sldChg>
      <pc:sldChg chg="modSp mod">
        <pc:chgData name="Helena Field" userId="ef6da6523459dc43" providerId="LiveId" clId="{3CFE99A0-CBAC-4A99-86C2-BE01BE121F45}" dt="2025-11-20T02:40:53.861" v="32" actId="207"/>
        <pc:sldMkLst>
          <pc:docMk/>
          <pc:sldMk cId="1444312803" sldId="282"/>
        </pc:sldMkLst>
        <pc:graphicFrameChg chg="modGraphic">
          <ac:chgData name="Helena Field" userId="ef6da6523459dc43" providerId="LiveId" clId="{3CFE99A0-CBAC-4A99-86C2-BE01BE121F45}" dt="2025-11-20T02:40:53.861" v="32" actId="207"/>
          <ac:graphicFrameMkLst>
            <pc:docMk/>
            <pc:sldMk cId="1444312803" sldId="282"/>
            <ac:graphicFrameMk id="2" creationId="{1ECBB1E8-9F0C-BB0F-2DF2-EE4F2BF23CCD}"/>
          </ac:graphicFrameMkLst>
        </pc:graphicFrameChg>
      </pc:sldChg>
      <pc:sldChg chg="modSp mod">
        <pc:chgData name="Helena Field" userId="ef6da6523459dc43" providerId="LiveId" clId="{3CFE99A0-CBAC-4A99-86C2-BE01BE121F45}" dt="2025-11-20T03:36:52.418" v="654" actId="207"/>
        <pc:sldMkLst>
          <pc:docMk/>
          <pc:sldMk cId="1850552819" sldId="283"/>
        </pc:sldMkLst>
        <pc:graphicFrameChg chg="mod modGraphic">
          <ac:chgData name="Helena Field" userId="ef6da6523459dc43" providerId="LiveId" clId="{3CFE99A0-CBAC-4A99-86C2-BE01BE121F45}" dt="2025-11-20T03:36:52.418" v="654" actId="207"/>
          <ac:graphicFrameMkLst>
            <pc:docMk/>
            <pc:sldMk cId="1850552819" sldId="283"/>
            <ac:graphicFrameMk id="3" creationId="{85B01507-E1E6-BBE9-5791-B5AD1E15E08C}"/>
          </ac:graphicFrameMkLst>
        </pc:graphicFrameChg>
      </pc:sldChg>
      <pc:sldChg chg="modSp mod">
        <pc:chgData name="Helena Field" userId="ef6da6523459dc43" providerId="LiveId" clId="{3CFE99A0-CBAC-4A99-86C2-BE01BE121F45}" dt="2025-11-20T03:01:56.170" v="353" actId="207"/>
        <pc:sldMkLst>
          <pc:docMk/>
          <pc:sldMk cId="3628484525" sldId="284"/>
        </pc:sldMkLst>
        <pc:graphicFrameChg chg="mod modGraphic">
          <ac:chgData name="Helena Field" userId="ef6da6523459dc43" providerId="LiveId" clId="{3CFE99A0-CBAC-4A99-86C2-BE01BE121F45}" dt="2025-11-20T03:01:56.170" v="353" actId="207"/>
          <ac:graphicFrameMkLst>
            <pc:docMk/>
            <pc:sldMk cId="3628484525" sldId="284"/>
            <ac:graphicFrameMk id="3" creationId="{5DB56920-F2C7-D2DA-5D1C-CE14BD2FFFED}"/>
          </ac:graphicFrameMkLst>
        </pc:graphicFrameChg>
      </pc:sldChg>
      <pc:sldChg chg="modSp mod">
        <pc:chgData name="Helena Field" userId="ef6da6523459dc43" providerId="LiveId" clId="{3CFE99A0-CBAC-4A99-86C2-BE01BE121F45}" dt="2025-11-20T03:31:42.644" v="624" actId="20577"/>
        <pc:sldMkLst>
          <pc:docMk/>
          <pc:sldMk cId="2789079347" sldId="285"/>
        </pc:sldMkLst>
        <pc:spChg chg="mod">
          <ac:chgData name="Helena Field" userId="ef6da6523459dc43" providerId="LiveId" clId="{3CFE99A0-CBAC-4A99-86C2-BE01BE121F45}" dt="2025-11-20T03:31:42.644" v="624" actId="20577"/>
          <ac:spMkLst>
            <pc:docMk/>
            <pc:sldMk cId="2789079347" sldId="285"/>
            <ac:spMk id="4" creationId="{D6E6D9FC-76CD-39AE-CF6F-0EB05C291A44}"/>
          </ac:spMkLst>
        </pc:spChg>
      </pc:sldChg>
      <pc:sldChg chg="modSp mod">
        <pc:chgData name="Helena Field" userId="ef6da6523459dc43" providerId="LiveId" clId="{3CFE99A0-CBAC-4A99-86C2-BE01BE121F45}" dt="2025-11-20T03:03:02.639" v="372" actId="20577"/>
        <pc:sldMkLst>
          <pc:docMk/>
          <pc:sldMk cId="9014180" sldId="289"/>
        </pc:sldMkLst>
        <pc:spChg chg="mod">
          <ac:chgData name="Helena Field" userId="ef6da6523459dc43" providerId="LiveId" clId="{3CFE99A0-CBAC-4A99-86C2-BE01BE121F45}" dt="2025-11-20T03:03:02.639" v="372" actId="20577"/>
          <ac:spMkLst>
            <pc:docMk/>
            <pc:sldMk cId="9014180" sldId="289"/>
            <ac:spMk id="4" creationId="{4B2C7B16-46FF-E2B6-959B-D81F9CD68D8F}"/>
          </ac:spMkLst>
        </pc:spChg>
      </pc:sldChg>
      <pc:sldChg chg="modSp mod">
        <pc:chgData name="Helena Field" userId="ef6da6523459dc43" providerId="LiveId" clId="{3CFE99A0-CBAC-4A99-86C2-BE01BE121F45}" dt="2025-11-20T02:50:48.027" v="198" actId="34135"/>
        <pc:sldMkLst>
          <pc:docMk/>
          <pc:sldMk cId="2603603149" sldId="294"/>
        </pc:sldMkLst>
        <pc:graphicFrameChg chg="mod modGraphic">
          <ac:chgData name="Helena Field" userId="ef6da6523459dc43" providerId="LiveId" clId="{3CFE99A0-CBAC-4A99-86C2-BE01BE121F45}" dt="2025-11-20T02:50:48.027" v="198" actId="34135"/>
          <ac:graphicFrameMkLst>
            <pc:docMk/>
            <pc:sldMk cId="2603603149" sldId="294"/>
            <ac:graphicFrameMk id="4" creationId="{BECD018B-F6B0-AB5F-62F0-C1EFE2C3254C}"/>
          </ac:graphicFrameMkLst>
        </pc:graphicFrameChg>
      </pc:sldChg>
      <pc:sldMasterChg chg="modSldLayout">
        <pc:chgData name="Helena Field" userId="ef6da6523459dc43" providerId="LiveId" clId="{3CFE99A0-CBAC-4A99-86C2-BE01BE121F45}" dt="2025-11-20T03:21:04.840" v="421" actId="1036"/>
        <pc:sldMasterMkLst>
          <pc:docMk/>
          <pc:sldMasterMk cId="2057384968" sldId="2147483648"/>
        </pc:sldMasterMkLst>
        <pc:sldLayoutChg chg="addSp delSp modSp mod">
          <pc:chgData name="Helena Field" userId="ef6da6523459dc43" providerId="LiveId" clId="{3CFE99A0-CBAC-4A99-86C2-BE01BE121F45}" dt="2025-11-20T03:20:03.103" v="418" actId="1035"/>
          <pc:sldLayoutMkLst>
            <pc:docMk/>
            <pc:sldMasterMk cId="2057384968" sldId="2147483648"/>
            <pc:sldLayoutMk cId="4175067278" sldId="2147483649"/>
          </pc:sldLayoutMkLst>
          <pc:picChg chg="add del mod">
            <ac:chgData name="Helena Field" userId="ef6da6523459dc43" providerId="LiveId" clId="{3CFE99A0-CBAC-4A99-86C2-BE01BE121F45}" dt="2025-11-20T03:19:45.297" v="413" actId="478"/>
            <ac:picMkLst>
              <pc:docMk/>
              <pc:sldMasterMk cId="2057384968" sldId="2147483648"/>
              <pc:sldLayoutMk cId="4175067278" sldId="2147483649"/>
              <ac:picMk id="8" creationId="{AE293835-8CBB-FFC0-8D85-783EA433F8AC}"/>
            </ac:picMkLst>
          </pc:picChg>
          <pc:picChg chg="add mod">
            <ac:chgData name="Helena Field" userId="ef6da6523459dc43" providerId="LiveId" clId="{3CFE99A0-CBAC-4A99-86C2-BE01BE121F45}" dt="2025-11-20T03:20:03.103" v="418" actId="1035"/>
            <ac:picMkLst>
              <pc:docMk/>
              <pc:sldMasterMk cId="2057384968" sldId="2147483648"/>
              <pc:sldLayoutMk cId="4175067278" sldId="2147483649"/>
              <ac:picMk id="10" creationId="{0998237C-8816-F8FF-E675-8BAABAF14E18}"/>
            </ac:picMkLst>
          </pc:picChg>
        </pc:sldLayoutChg>
        <pc:sldLayoutChg chg="addSp delSp modSp mod">
          <pc:chgData name="Helena Field" userId="ef6da6523459dc43" providerId="LiveId" clId="{3CFE99A0-CBAC-4A99-86C2-BE01BE121F45}" dt="2025-11-20T03:21:04.840" v="421" actId="1036"/>
          <pc:sldLayoutMkLst>
            <pc:docMk/>
            <pc:sldMasterMk cId="2057384968" sldId="2147483648"/>
            <pc:sldLayoutMk cId="443378156" sldId="2147483650"/>
          </pc:sldLayoutMkLst>
          <pc:picChg chg="del">
            <ac:chgData name="Helena Field" userId="ef6da6523459dc43" providerId="LiveId" clId="{3CFE99A0-CBAC-4A99-86C2-BE01BE121F45}" dt="2025-11-20T02:29:57.973" v="2" actId="478"/>
            <ac:picMkLst>
              <pc:docMk/>
              <pc:sldMasterMk cId="2057384968" sldId="2147483648"/>
              <pc:sldLayoutMk cId="443378156" sldId="2147483650"/>
              <ac:picMk id="5" creationId="{484B5A8A-C30D-FE94-125D-B5C7C0C5C4A5}"/>
            </ac:picMkLst>
          </pc:picChg>
          <pc:picChg chg="add del mod">
            <ac:chgData name="Helena Field" userId="ef6da6523459dc43" providerId="LiveId" clId="{3CFE99A0-CBAC-4A99-86C2-BE01BE121F45}" dt="2025-11-20T03:19:11.123" v="410" actId="478"/>
            <ac:picMkLst>
              <pc:docMk/>
              <pc:sldMasterMk cId="2057384968" sldId="2147483648"/>
              <pc:sldLayoutMk cId="443378156" sldId="2147483650"/>
              <ac:picMk id="6" creationId="{FD128211-F163-9012-0C3B-11A6280952C4}"/>
            </ac:picMkLst>
          </pc:picChg>
          <pc:picChg chg="add mod">
            <ac:chgData name="Helena Field" userId="ef6da6523459dc43" providerId="LiveId" clId="{3CFE99A0-CBAC-4A99-86C2-BE01BE121F45}" dt="2025-11-20T03:21:04.840" v="421" actId="1036"/>
            <ac:picMkLst>
              <pc:docMk/>
              <pc:sldMasterMk cId="2057384968" sldId="2147483648"/>
              <pc:sldLayoutMk cId="443378156" sldId="2147483650"/>
              <ac:picMk id="8" creationId="{355EA35B-44CB-F539-3847-E1A976CFAE89}"/>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E2A8A1-3B78-4376-9F10-62408045E3BD}" type="datetimeFigureOut">
              <a:rPr lang="en-GB" smtClean="0"/>
              <a:t>20/11/2025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7F95CF-EA37-4C59-96B4-D6121E9314C8}" type="slidenum">
              <a:rPr lang="en-GB" smtClean="0"/>
              <a:t>‹#›</a:t>
            </a:fld>
            <a:endParaRPr lang="en-GB"/>
          </a:p>
        </p:txBody>
      </p:sp>
    </p:spTree>
    <p:extLst>
      <p:ext uri="{BB962C8B-B14F-4D97-AF65-F5344CB8AC3E}">
        <p14:creationId xmlns:p14="http://schemas.microsoft.com/office/powerpoint/2010/main" val="641576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97F95CF-EA37-4C59-96B4-D6121E9314C8}" type="slidenum">
              <a:rPr lang="en-GB" smtClean="0"/>
              <a:t>22</a:t>
            </a:fld>
            <a:endParaRPr lang="en-GB"/>
          </a:p>
        </p:txBody>
      </p:sp>
    </p:spTree>
    <p:extLst>
      <p:ext uri="{BB962C8B-B14F-4D97-AF65-F5344CB8AC3E}">
        <p14:creationId xmlns:p14="http://schemas.microsoft.com/office/powerpoint/2010/main" val="4225340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902C2-6747-5110-36BB-601911AAB4D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C14C293-F22A-A6DA-67B4-1494ACDE4E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42CCC386-894C-948C-8E4C-C52C4A8BDC9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B919BB8-856C-EDFE-1F94-CEA4BBFDDB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FA1E617-3669-2C4E-1526-32C95E932CE2}"/>
              </a:ext>
            </a:extLst>
          </p:cNvPr>
          <p:cNvSpPr>
            <a:spLocks noGrp="1"/>
          </p:cNvSpPr>
          <p:nvPr>
            <p:ph type="sldNum" sz="quarter" idx="12"/>
          </p:nvPr>
        </p:nvSpPr>
        <p:spPr/>
        <p:txBody>
          <a:bodyPr/>
          <a:lstStyle/>
          <a:p>
            <a:fld id="{B30CC5C4-1743-45F0-B2DF-A854088678C8}" type="slidenum">
              <a:rPr lang="en-GB" smtClean="0"/>
              <a:t>‹#›</a:t>
            </a:fld>
            <a:endParaRPr lang="en-GB"/>
          </a:p>
        </p:txBody>
      </p:sp>
      <p:pic>
        <p:nvPicPr>
          <p:cNvPr id="10" name="Picture 9">
            <a:extLst>
              <a:ext uri="{FF2B5EF4-FFF2-40B4-BE49-F238E27FC236}">
                <a16:creationId xmlns:a16="http://schemas.microsoft.com/office/drawing/2014/main" id="{0998237C-8816-F8FF-E675-8BAABAF14E1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286536"/>
            <a:ext cx="12192000" cy="410447"/>
          </a:xfrm>
          <a:prstGeom prst="rect">
            <a:avLst/>
          </a:prstGeom>
        </p:spPr>
      </p:pic>
    </p:spTree>
    <p:extLst>
      <p:ext uri="{BB962C8B-B14F-4D97-AF65-F5344CB8AC3E}">
        <p14:creationId xmlns:p14="http://schemas.microsoft.com/office/powerpoint/2010/main" val="4175067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B65FB-0CD8-5FA8-B53E-4DBA4325560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A029F7A-46EA-B8CC-AB43-E892BF55CEE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A092C0D-A7C3-776B-C28D-DA9AC50485C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D01D737-5285-DCA3-1459-2DF11323FD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B4556D-C914-E6FE-CDF7-798B97BB4A60}"/>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3427335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1EFEE8-75AC-02D1-DBCD-725ABCE339D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ADA58AD-BB1C-07A1-8FCE-BCC3C6261D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DEA4043-B8A9-0735-160E-A7CE4F0026B3}"/>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C4C321E1-EEF5-CFD3-6412-5A2D83933D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3DE19B-7777-01E4-CA8F-469EDB2988C2}"/>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1125956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6085E-EB01-55FB-0600-0365DBD5F93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F70D80D-8FD6-4A51-E0E0-14FF2464D157}"/>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8" name="Picture 7">
            <a:extLst>
              <a:ext uri="{FF2B5EF4-FFF2-40B4-BE49-F238E27FC236}">
                <a16:creationId xmlns:a16="http://schemas.microsoft.com/office/drawing/2014/main" id="{355EA35B-44CB-F539-3847-E1A976CFAE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351656"/>
            <a:ext cx="12192000" cy="410447"/>
          </a:xfrm>
          <a:prstGeom prst="rect">
            <a:avLst/>
          </a:prstGeom>
        </p:spPr>
      </p:pic>
    </p:spTree>
    <p:extLst>
      <p:ext uri="{BB962C8B-B14F-4D97-AF65-F5344CB8AC3E}">
        <p14:creationId xmlns:p14="http://schemas.microsoft.com/office/powerpoint/2010/main" val="443378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1E462-0DD0-426D-E71F-C7B3C203CE4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665087BC-ADD7-315D-87E0-0246C37F2F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1EA0E33-5053-8620-4C9E-A5FA68BBC001}"/>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B12FE58A-228A-1926-9065-C744B9413C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EE9FA7-D5D7-B0F1-18BF-87B8CEE39D30}"/>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108017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DBD0F-8D7B-FCF1-54F0-A64FA4797F6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876153C-4999-8663-7FBC-6C44D48DD6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4B2CA39-39BA-3845-8B08-C8C8B8B5EFB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07D14F0-F6F0-53B3-6DDF-6D739BBF191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4EB1CEF-93F7-79A2-E4E2-484DE8C772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B7D15E-4C67-FDBC-CCE5-957D4F17A2AD}"/>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1088539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3EAB5-B905-D39A-D1BF-A0AAA696466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209B217-3994-10FE-F715-00F27AC0D1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92C44E5-3A6B-51C3-2293-41698C817E5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8D20A75-D804-0498-F468-D0F315BA8D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D81172C-B116-25A3-DE4B-CFFF9672E2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9F1A735-FFAD-96A1-8522-5685CF8A33A7}"/>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9654137B-022E-2307-387C-4E69BF802D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465002-7059-D7B6-29CC-5510FC47DE55}"/>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4172056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EBB97-B741-DB7A-EC10-1F9097E0BA8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B2FF0E5-41B0-43A2-B457-3331A59FAC5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F0B0B385-2A48-6DBF-0D85-164AF7DAD7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A71EB1-2DB6-D8D9-85DA-B67CDE692556}"/>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3487788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274AFE-5935-A3D9-99B2-053E6A1059C5}"/>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BD10E1FA-DC06-DE46-1C1F-8920C974B4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622816-C35D-8DB9-1727-8468C188D9CD}"/>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117250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AC7DC-D75C-8FB4-A1E1-01CDBCE0FCB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65D8D68-32C8-2665-86E8-BCF77F8087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6D599E4-D799-B643-42F9-12D2C87826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57D8F82-16CD-C63A-7E0E-FD6A3684A78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908A8919-5141-3AD3-0834-B85BAF564A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19ACA6-D9A5-B700-CF5B-FBAEB92A3703}"/>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227436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F3657-B090-A36E-F33F-02DB85984CD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5669614-4AB0-EA45-6424-34B8844D62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3810D3-9F63-B3A8-696C-5F9C3ADFFA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DBEA0F-0B60-1D66-F1DC-E98FFD037CA0}"/>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4056E20-4721-4F45-FBFA-7568C5B41D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8C0671-6B8B-87DB-012F-A1D57419B5D6}"/>
              </a:ext>
            </a:extLst>
          </p:cNvPr>
          <p:cNvSpPr>
            <a:spLocks noGrp="1"/>
          </p:cNvSpPr>
          <p:nvPr>
            <p:ph type="sldNum" sz="quarter" idx="12"/>
          </p:nvPr>
        </p:nvSpPr>
        <p:spPr/>
        <p:txBody>
          <a:bodyPr/>
          <a:lstStyle/>
          <a:p>
            <a:fld id="{B30CC5C4-1743-45F0-B2DF-A854088678C8}" type="slidenum">
              <a:rPr lang="en-GB" smtClean="0"/>
              <a:t>‹#›</a:t>
            </a:fld>
            <a:endParaRPr lang="en-GB"/>
          </a:p>
        </p:txBody>
      </p:sp>
    </p:spTree>
    <p:extLst>
      <p:ext uri="{BB962C8B-B14F-4D97-AF65-F5344CB8AC3E}">
        <p14:creationId xmlns:p14="http://schemas.microsoft.com/office/powerpoint/2010/main" val="205033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4B766-418A-195B-4818-E2E21011BA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7909F03-9ED9-7E9C-02BF-76D226E1DB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7A0D4EB-B874-7D60-7990-3C3CB4A08B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GB"/>
          </a:p>
        </p:txBody>
      </p:sp>
      <p:sp>
        <p:nvSpPr>
          <p:cNvPr id="5" name="Footer Placeholder 4">
            <a:extLst>
              <a:ext uri="{FF2B5EF4-FFF2-40B4-BE49-F238E27FC236}">
                <a16:creationId xmlns:a16="http://schemas.microsoft.com/office/drawing/2014/main" id="{0EA4F4D0-89E9-1D32-F4C1-D9C12A787E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752B36A-C7DC-036C-C9B7-FB8717FE46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0CC5C4-1743-45F0-B2DF-A854088678C8}" type="slidenum">
              <a:rPr lang="en-GB" smtClean="0"/>
              <a:t>‹#›</a:t>
            </a:fld>
            <a:endParaRPr lang="en-GB"/>
          </a:p>
        </p:txBody>
      </p:sp>
    </p:spTree>
    <p:extLst>
      <p:ext uri="{BB962C8B-B14F-4D97-AF65-F5344CB8AC3E}">
        <p14:creationId xmlns:p14="http://schemas.microsoft.com/office/powerpoint/2010/main" val="205738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AD8092-6A44-FC07-3FE0-56CAB89D6F9A}"/>
              </a:ext>
            </a:extLst>
          </p:cNvPr>
          <p:cNvSpPr txBox="1">
            <a:spLocks noGrp="1" noRot="1" noMove="1" noResize="1" noEditPoints="1" noAdjustHandles="1" noChangeArrowheads="1" noChangeShapeType="1"/>
          </p:cNvSpPr>
          <p:nvPr/>
        </p:nvSpPr>
        <p:spPr>
          <a:xfrm>
            <a:off x="3127513" y="907839"/>
            <a:ext cx="5923722" cy="902427"/>
          </a:xfrm>
          <a:prstGeom prst="rect">
            <a:avLst/>
          </a:prstGeom>
          <a:solidFill>
            <a:schemeClr val="bg1"/>
          </a:solidFill>
        </p:spPr>
        <p:txBody>
          <a:bodyPr wrap="square" rtlCol="0">
            <a:spAutoFit/>
          </a:bodyPr>
          <a:lstStyle/>
          <a:p>
            <a:pPr indent="185738" algn="ctr">
              <a:lnSpc>
                <a:spcPts val="3300"/>
              </a:lnSpc>
            </a:pPr>
            <a:r>
              <a:rPr lang="en-GB" sz="2400" b="1" spc="80" dirty="0">
                <a:latin typeface="Arial Nova Light" panose="020B0304020202020204" pitchFamily="34" charset="0"/>
                <a:cs typeface="Arial" panose="020B0604020202020204" pitchFamily="34" charset="0"/>
              </a:rPr>
              <a:t>B2B CONSTRUCTION</a:t>
            </a:r>
          </a:p>
          <a:p>
            <a:pPr indent="185738" algn="ctr">
              <a:lnSpc>
                <a:spcPts val="3300"/>
              </a:lnSpc>
            </a:pPr>
            <a:r>
              <a:rPr lang="en-GB" sz="2400" b="1" spc="80" dirty="0">
                <a:latin typeface="Arial Nova Light" panose="020B0304020202020204" pitchFamily="34" charset="0"/>
                <a:cs typeface="Arial" panose="020B0604020202020204" pitchFamily="34" charset="0"/>
              </a:rPr>
              <a:t>TARGET AUDIENCE WORKBOOK</a:t>
            </a:r>
          </a:p>
        </p:txBody>
      </p:sp>
      <p:sp>
        <p:nvSpPr>
          <p:cNvPr id="4" name="Rectangle 3">
            <a:extLst>
              <a:ext uri="{FF2B5EF4-FFF2-40B4-BE49-F238E27FC236}">
                <a16:creationId xmlns:a16="http://schemas.microsoft.com/office/drawing/2014/main" id="{864E84C3-CC0A-8CB7-89F7-904161891634}"/>
              </a:ext>
            </a:extLst>
          </p:cNvPr>
          <p:cNvSpPr>
            <a:spLocks noGrp="1" noRot="1" noMove="1" noResize="1" noEditPoints="1" noAdjustHandles="1" noChangeArrowheads="1" noChangeShapeType="1"/>
          </p:cNvSpPr>
          <p:nvPr/>
        </p:nvSpPr>
        <p:spPr>
          <a:xfrm>
            <a:off x="3127512" y="1879130"/>
            <a:ext cx="5923722" cy="6170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50BF21B8-7B7C-E2BD-3ACE-4E99EE680B8D}"/>
              </a:ext>
            </a:extLst>
          </p:cNvPr>
          <p:cNvSpPr txBox="1">
            <a:spLocks/>
          </p:cNvSpPr>
          <p:nvPr/>
        </p:nvSpPr>
        <p:spPr>
          <a:xfrm>
            <a:off x="3674165" y="2031251"/>
            <a:ext cx="4936435" cy="312778"/>
          </a:xfrm>
          <a:prstGeom prst="rect">
            <a:avLst/>
          </a:prstGeom>
          <a:noFill/>
        </p:spPr>
        <p:txBody>
          <a:bodyPr wrap="square" rtlCol="0">
            <a:spAutoFit/>
          </a:bodyPr>
          <a:lstStyle/>
          <a:p>
            <a:pPr algn="ctr">
              <a:lnSpc>
                <a:spcPts val="1800"/>
              </a:lnSpc>
            </a:pPr>
            <a:r>
              <a:rPr lang="en-GB" sz="1400" dirty="0">
                <a:latin typeface="Arial Nova Light" panose="020B0304020202020204" pitchFamily="34" charset="0"/>
                <a:cs typeface="Arial" panose="020B0604020202020204" pitchFamily="34" charset="0"/>
              </a:rPr>
              <a:t>INSERT DATE</a:t>
            </a:r>
          </a:p>
        </p:txBody>
      </p:sp>
      <p:sp>
        <p:nvSpPr>
          <p:cNvPr id="9" name="Slide Number Placeholder 8">
            <a:extLst>
              <a:ext uri="{FF2B5EF4-FFF2-40B4-BE49-F238E27FC236}">
                <a16:creationId xmlns:a16="http://schemas.microsoft.com/office/drawing/2014/main" id="{05931E25-AD86-63D5-1A6A-116DF2A18714}"/>
              </a:ext>
            </a:extLst>
          </p:cNvPr>
          <p:cNvSpPr>
            <a:spLocks noGrp="1"/>
          </p:cNvSpPr>
          <p:nvPr>
            <p:ph type="sldNum" sz="quarter" idx="12"/>
          </p:nvPr>
        </p:nvSpPr>
        <p:spPr/>
        <p:txBody>
          <a:bodyPr/>
          <a:lstStyle/>
          <a:p>
            <a:fld id="{B30CC5C4-1743-45F0-B2DF-A854088678C8}" type="slidenum">
              <a:rPr lang="en-GB" smtClean="0"/>
              <a:t>1</a:t>
            </a:fld>
            <a:endParaRPr lang="en-GB"/>
          </a:p>
        </p:txBody>
      </p:sp>
    </p:spTree>
    <p:extLst>
      <p:ext uri="{BB962C8B-B14F-4D97-AF65-F5344CB8AC3E}">
        <p14:creationId xmlns:p14="http://schemas.microsoft.com/office/powerpoint/2010/main" val="123678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A7AE7-04E1-5176-AB50-11B531AB19CA}"/>
            </a:ext>
          </a:extLst>
        </p:cNvPr>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85B01507-E1E6-BBE9-5791-B5AD1E15E08C}"/>
              </a:ext>
            </a:extLst>
          </p:cNvPr>
          <p:cNvGraphicFramePr>
            <a:graphicFrameLocks noGrp="1"/>
          </p:cNvGraphicFramePr>
          <p:nvPr>
            <p:extLst>
              <p:ext uri="{D42A27DB-BD31-4B8C-83A1-F6EECF244321}">
                <p14:modId xmlns:p14="http://schemas.microsoft.com/office/powerpoint/2010/main" val="4164887682"/>
              </p:ext>
            </p:extLst>
          </p:nvPr>
        </p:nvGraphicFramePr>
        <p:xfrm>
          <a:off x="274207" y="719801"/>
          <a:ext cx="11413782" cy="5497910"/>
        </p:xfrm>
        <a:graphic>
          <a:graphicData uri="http://schemas.openxmlformats.org/drawingml/2006/table">
            <a:tbl>
              <a:tblPr firstRow="1" bandRow="1">
                <a:tableStyleId>{073A0DAA-6AF3-43AB-8588-CEC1D06C72B9}</a:tableStyleId>
              </a:tblPr>
              <a:tblGrid>
                <a:gridCol w="3804594">
                  <a:extLst>
                    <a:ext uri="{9D8B030D-6E8A-4147-A177-3AD203B41FA5}">
                      <a16:colId xmlns:a16="http://schemas.microsoft.com/office/drawing/2014/main" val="2389466635"/>
                    </a:ext>
                  </a:extLst>
                </a:gridCol>
                <a:gridCol w="3804594">
                  <a:extLst>
                    <a:ext uri="{9D8B030D-6E8A-4147-A177-3AD203B41FA5}">
                      <a16:colId xmlns:a16="http://schemas.microsoft.com/office/drawing/2014/main" val="2713830639"/>
                    </a:ext>
                  </a:extLst>
                </a:gridCol>
                <a:gridCol w="3804594">
                  <a:extLst>
                    <a:ext uri="{9D8B030D-6E8A-4147-A177-3AD203B41FA5}">
                      <a16:colId xmlns:a16="http://schemas.microsoft.com/office/drawing/2014/main" val="2882153077"/>
                    </a:ext>
                  </a:extLst>
                </a:gridCol>
              </a:tblGrid>
              <a:tr h="420526">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Example objective 1.</a:t>
                      </a:r>
                    </a:p>
                  </a:txBody>
                  <a:tcPr anchor="ctr">
                    <a:solidFill>
                      <a:srgbClr val="09CDF2"/>
                    </a:solidFill>
                  </a:tcPr>
                </a:tc>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Example objective 2.</a:t>
                      </a:r>
                    </a:p>
                  </a:txBody>
                  <a:tcPr anchor="ctr">
                    <a:solidFill>
                      <a:srgbClr val="09CDF2"/>
                    </a:solidFill>
                  </a:tcPr>
                </a:tc>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Your objectives - Insert columns </a:t>
                      </a:r>
                    </a:p>
                  </a:txBody>
                  <a:tcPr anchor="ctr">
                    <a:solidFill>
                      <a:srgbClr val="09CDF2"/>
                    </a:solidFill>
                  </a:tcPr>
                </a:tc>
                <a:extLst>
                  <a:ext uri="{0D108BD9-81ED-4DB2-BD59-A6C34878D82A}">
                    <a16:rowId xmlns:a16="http://schemas.microsoft.com/office/drawing/2014/main" val="3143339481"/>
                  </a:ext>
                </a:extLst>
              </a:tr>
              <a:tr h="304800">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extLst>
                  <a:ext uri="{0D108BD9-81ED-4DB2-BD59-A6C34878D82A}">
                    <a16:rowId xmlns:a16="http://schemas.microsoft.com/office/drawing/2014/main" val="1533254900"/>
                  </a:ext>
                </a:extLst>
              </a:tr>
              <a:tr h="802102">
                <a:tc>
                  <a:txBody>
                    <a:bodyPr/>
                    <a:lstStyle/>
                    <a:p>
                      <a:pPr algn="ctr"/>
                      <a:r>
                        <a:rPr lang="en-GB" sz="1200" spc="50" baseline="0" dirty="0">
                          <a:latin typeface="Arial Nova Light" panose="020B0304020202020204" pitchFamily="34" charset="0"/>
                          <a:cs typeface="Arial" panose="020B0604020202020204" pitchFamily="34" charset="0"/>
                        </a:rPr>
                        <a:t>Secure a place on an education construction framework and/or maintenance programme in our geographic region.</a:t>
                      </a:r>
                    </a:p>
                  </a:txBody>
                  <a:tcPr anchor="ctr">
                    <a:solidFill>
                      <a:schemeClr val="bg1">
                        <a:lumMod val="95000"/>
                      </a:schemeClr>
                    </a:solidFill>
                  </a:tcPr>
                </a:tc>
                <a:tc>
                  <a:txBody>
                    <a:bodyPr/>
                    <a:lstStyle/>
                    <a:p>
                      <a:pPr algn="ctr"/>
                      <a:r>
                        <a:rPr lang="en-GB" sz="1200" spc="50" baseline="0" dirty="0">
                          <a:latin typeface="Arial Nova Light" panose="020B0304020202020204" pitchFamily="34" charset="0"/>
                          <a:cs typeface="Arial" panose="020B0604020202020204" pitchFamily="34" charset="0"/>
                        </a:rPr>
                        <a:t>Win an office fit out in our geographic region for a B2B customer.</a:t>
                      </a:r>
                    </a:p>
                  </a:txBody>
                  <a:tcPr anchor="ctr">
                    <a:solidFill>
                      <a:schemeClr val="bg1">
                        <a:lumMod val="95000"/>
                      </a:schemeClr>
                    </a:solidFill>
                  </a:tcPr>
                </a:tc>
                <a:tc>
                  <a:txBody>
                    <a:bodyPr/>
                    <a:lstStyle/>
                    <a:p>
                      <a:pPr algn="ctr"/>
                      <a:r>
                        <a:rPr lang="en-GB" sz="1200" spc="50" baseline="0" dirty="0">
                          <a:solidFill>
                            <a:srgbClr val="09CDF2"/>
                          </a:solidFill>
                          <a:latin typeface="Arial Nova Light" panose="020B0304020202020204" pitchFamily="34" charset="0"/>
                          <a:cs typeface="Arial" panose="020B0604020202020204" pitchFamily="34" charset="0"/>
                        </a:rPr>
                        <a:t>&lt;Insert your own business objective here&gt;</a:t>
                      </a:r>
                    </a:p>
                  </a:txBody>
                  <a:tcPr anchor="ctr">
                    <a:solidFill>
                      <a:schemeClr val="bg1">
                        <a:lumMod val="95000"/>
                      </a:schemeClr>
                    </a:solidFill>
                  </a:tcPr>
                </a:tc>
                <a:extLst>
                  <a:ext uri="{0D108BD9-81ED-4DB2-BD59-A6C34878D82A}">
                    <a16:rowId xmlns:a16="http://schemas.microsoft.com/office/drawing/2014/main" val="3460822676"/>
                  </a:ext>
                </a:extLst>
              </a:tr>
              <a:tr h="222204">
                <a:tc>
                  <a:txBody>
                    <a:bodyPr/>
                    <a:lstStyle/>
                    <a:p>
                      <a:pPr algn="ctr"/>
                      <a:r>
                        <a:rPr lang="en-GB" sz="1400" b="1" spc="50" baseline="0" dirty="0">
                          <a:latin typeface="Arial Nova Light" panose="020B0304020202020204" pitchFamily="34" charset="0"/>
                          <a:cs typeface="Arial" panose="020B0604020202020204" pitchFamily="34" charset="0"/>
                        </a:rPr>
                        <a:t>Prime sector</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Prime sector</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Prime sector</a:t>
                      </a:r>
                    </a:p>
                  </a:txBody>
                  <a:tcPr anchor="ctr">
                    <a:solidFill>
                      <a:srgbClr val="09CDF2"/>
                    </a:solidFill>
                  </a:tcPr>
                </a:tc>
                <a:extLst>
                  <a:ext uri="{0D108BD9-81ED-4DB2-BD59-A6C34878D82A}">
                    <a16:rowId xmlns:a16="http://schemas.microsoft.com/office/drawing/2014/main" val="2666378496"/>
                  </a:ext>
                </a:extLst>
              </a:tr>
              <a:tr h="747934">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Education</a:t>
                      </a:r>
                    </a:p>
                  </a:txBody>
                  <a:tcPr>
                    <a:solidFill>
                      <a:schemeClr val="bg1">
                        <a:lumMod val="95000"/>
                      </a:schemeClr>
                    </a:solidFill>
                  </a:tcPr>
                </a:tc>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All sectors with a need for corporate headquarters and/or administrational office space</a:t>
                      </a:r>
                    </a:p>
                  </a:txBody>
                  <a:tcPr>
                    <a:solidFill>
                      <a:schemeClr val="bg1">
                        <a:lumMod val="95000"/>
                      </a:schemeClr>
                    </a:solidFill>
                  </a:tcPr>
                </a:tc>
                <a:tc>
                  <a:txBody>
                    <a:bodyPr/>
                    <a:lstStyle/>
                    <a:p>
                      <a:pPr marL="171450" indent="-171450" algn="l">
                        <a:buFont typeface="Wingdings" panose="05000000000000000000" pitchFamily="2" charset="2"/>
                        <a:buChar char="§"/>
                      </a:pPr>
                      <a:endParaRPr lang="en-GB" sz="1200" spc="50" baseline="0" dirty="0">
                        <a:solidFill>
                          <a:srgbClr val="C00000"/>
                        </a:solidFill>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829894269"/>
                  </a:ext>
                </a:extLst>
              </a:tr>
              <a:tr h="256148">
                <a:tc>
                  <a:txBody>
                    <a:bodyPr/>
                    <a:lstStyle/>
                    <a:p>
                      <a:pPr algn="ctr"/>
                      <a:r>
                        <a:rPr lang="en-GB" sz="1400" b="1" spc="50" baseline="0" dirty="0">
                          <a:latin typeface="Arial Nova Light" panose="020B0304020202020204" pitchFamily="34" charset="0"/>
                          <a:cs typeface="Arial" panose="020B0604020202020204" pitchFamily="34" charset="0"/>
                        </a:rPr>
                        <a:t>Sub sectors</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Sub sectors</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Sub sectors</a:t>
                      </a:r>
                    </a:p>
                  </a:txBody>
                  <a:tcPr anchor="ctr">
                    <a:solidFill>
                      <a:srgbClr val="09CDF2"/>
                    </a:solidFill>
                  </a:tcPr>
                </a:tc>
                <a:extLst>
                  <a:ext uri="{0D108BD9-81ED-4DB2-BD59-A6C34878D82A}">
                    <a16:rowId xmlns:a16="http://schemas.microsoft.com/office/drawing/2014/main" val="629639336"/>
                  </a:ext>
                </a:extLst>
              </a:tr>
              <a:tr h="936548">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Early learning</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Primary education</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Secondary education</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Higher education</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Vocational learning</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Technical learning</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Creative education</a:t>
                      </a:r>
                    </a:p>
                  </a:txBody>
                  <a:tcPr>
                    <a:solidFill>
                      <a:schemeClr val="bg1">
                        <a:lumMod val="95000"/>
                      </a:schemeClr>
                    </a:solidFill>
                  </a:tcPr>
                </a:tc>
                <a:tc>
                  <a:txBody>
                    <a:bodyPr/>
                    <a:lstStyle/>
                    <a:p>
                      <a:pPr marL="0" indent="0" algn="l">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Include;</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service providers finance, law, accountancy, </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retailers, sellers, wholesalers</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industrial and manufacturing organisations</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technology organisations</a:t>
                      </a:r>
                    </a:p>
                    <a:p>
                      <a:pPr marL="171450" indent="-171450" algn="l">
                        <a:buFont typeface="Wingdings" panose="05000000000000000000" pitchFamily="2" charset="2"/>
                        <a:buChar char="§"/>
                      </a:pPr>
                      <a:endParaRPr lang="en-GB" sz="120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171450" indent="-171450" algn="l">
                        <a:buFont typeface="Wingdings" panose="05000000000000000000" pitchFamily="2" charset="2"/>
                        <a:buChar char="§"/>
                      </a:pPr>
                      <a:endParaRPr lang="en-GB" sz="1200" spc="50" baseline="0" dirty="0">
                        <a:solidFill>
                          <a:srgbClr val="C00000"/>
                        </a:solidFill>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365525626"/>
                  </a:ext>
                </a:extLst>
              </a:tr>
              <a:tr h="179373">
                <a:tc>
                  <a:txBody>
                    <a:bodyPr/>
                    <a:lstStyle/>
                    <a:p>
                      <a:pPr algn="ctr"/>
                      <a:r>
                        <a:rPr lang="en-GB" sz="1400" b="1" spc="50" baseline="0" dirty="0">
                          <a:latin typeface="Arial Nova Light" panose="020B0304020202020204" pitchFamily="34" charset="0"/>
                          <a:cs typeface="Arial" panose="020B0604020202020204" pitchFamily="34" charset="0"/>
                        </a:rPr>
                        <a:t>Our experience includes</a:t>
                      </a:r>
                    </a:p>
                  </a:txBody>
                  <a:tcPr anchor="ctr">
                    <a:solidFill>
                      <a:schemeClr val="bg1">
                        <a:lumMod val="75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Our experience includes</a:t>
                      </a:r>
                    </a:p>
                  </a:txBody>
                  <a:tcPr anchor="ctr">
                    <a:solidFill>
                      <a:schemeClr val="bg1">
                        <a:lumMod val="75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Our experience includes</a:t>
                      </a:r>
                    </a:p>
                  </a:txBody>
                  <a:tcPr anchor="ctr">
                    <a:solidFill>
                      <a:srgbClr val="09CDF2"/>
                    </a:solidFill>
                  </a:tcPr>
                </a:tc>
                <a:extLst>
                  <a:ext uri="{0D108BD9-81ED-4DB2-BD59-A6C34878D82A}">
                    <a16:rowId xmlns:a16="http://schemas.microsoft.com/office/drawing/2014/main" val="2846472399"/>
                  </a:ext>
                </a:extLst>
              </a:tr>
              <a:tr h="936548">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Early education (new build for Tiny Tots Pre-School XX Council)</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Secondary education (refurbishments for St Peters High School and Port Lincoln Secondary) </a:t>
                      </a:r>
                    </a:p>
                  </a:txBody>
                  <a:tcPr>
                    <a:solidFill>
                      <a:schemeClr val="bg1">
                        <a:lumMod val="95000"/>
                      </a:schemeClr>
                    </a:solidFill>
                  </a:tcPr>
                </a:tc>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Financial services (HSBB Banking Corp)</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Insurance (TT Underwriters)</a:t>
                      </a:r>
                    </a:p>
                  </a:txBody>
                  <a:tcPr>
                    <a:solidFill>
                      <a:schemeClr val="bg1">
                        <a:lumMod val="95000"/>
                      </a:schemeClr>
                    </a:solidFill>
                  </a:tcPr>
                </a:tc>
                <a:tc>
                  <a:txBody>
                    <a:bodyPr/>
                    <a:lstStyle/>
                    <a:p>
                      <a:pPr marL="171450" indent="-171450" algn="l">
                        <a:buFont typeface="Wingdings" panose="05000000000000000000" pitchFamily="2" charset="2"/>
                        <a:buChar char="§"/>
                      </a:pPr>
                      <a:endParaRPr lang="en-GB" sz="1200" spc="50" baseline="0" dirty="0">
                        <a:solidFill>
                          <a:srgbClr val="C00000"/>
                        </a:solidFill>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064739445"/>
                  </a:ext>
                </a:extLst>
              </a:tr>
            </a:tbl>
          </a:graphicData>
        </a:graphic>
      </p:graphicFrame>
      <p:sp>
        <p:nvSpPr>
          <p:cNvPr id="5" name="TextBox 4">
            <a:extLst>
              <a:ext uri="{FF2B5EF4-FFF2-40B4-BE49-F238E27FC236}">
                <a16:creationId xmlns:a16="http://schemas.microsoft.com/office/drawing/2014/main" id="{D3295F25-7C51-48DD-EFCF-774397F5128E}"/>
              </a:ext>
            </a:extLst>
          </p:cNvPr>
          <p:cNvSpPr txBox="1">
            <a:spLocks noGrp="1" noRot="1" noMove="1" noResize="1" noEditPoints="1" noAdjustHandles="1" noChangeArrowheads="1" noChangeShapeType="1"/>
          </p:cNvSpPr>
          <p:nvPr/>
        </p:nvSpPr>
        <p:spPr>
          <a:xfrm>
            <a:off x="274207" y="203498"/>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2.4. Target Market - Sectors</a:t>
            </a:r>
          </a:p>
        </p:txBody>
      </p:sp>
    </p:spTree>
    <p:extLst>
      <p:ext uri="{BB962C8B-B14F-4D97-AF65-F5344CB8AC3E}">
        <p14:creationId xmlns:p14="http://schemas.microsoft.com/office/powerpoint/2010/main" val="1850552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9E5FF-8C34-22E2-A739-C6F61529EEC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9846E6D-EC81-5F1B-1DD0-E7FA3CA2E7B3}"/>
              </a:ext>
            </a:extLst>
          </p:cNvPr>
          <p:cNvSpPr txBox="1">
            <a:spLocks noGrp="1" noRot="1" noMove="1" noResize="1" noEditPoints="1" noAdjustHandles="1" noChangeArrowheads="1" noChangeShapeType="1"/>
          </p:cNvSpPr>
          <p:nvPr/>
        </p:nvSpPr>
        <p:spPr>
          <a:xfrm>
            <a:off x="457199" y="785110"/>
            <a:ext cx="11277601" cy="5478423"/>
          </a:xfrm>
          <a:prstGeom prst="rect">
            <a:avLst/>
          </a:prstGeom>
          <a:solidFill>
            <a:schemeClr val="bg1">
              <a:lumMod val="95000"/>
            </a:schemeClr>
          </a:solidFill>
        </p:spPr>
        <p:txBody>
          <a:bodyPr wrap="square" rtlCol="0">
            <a:spAutoFit/>
          </a:bodyPr>
          <a:lstStyle/>
          <a:p>
            <a:pPr marL="357188">
              <a:spcAft>
                <a:spcPts val="600"/>
              </a:spcAft>
            </a:pPr>
            <a:endParaRPr lang="en-GB" sz="1600" b="1" dirty="0">
              <a:latin typeface="Arial Nova Light" panose="020B0304020202020204" pitchFamily="34" charset="0"/>
              <a:cs typeface="Arial" panose="020B0604020202020204" pitchFamily="34" charset="0"/>
            </a:endParaRPr>
          </a:p>
          <a:p>
            <a:pPr marL="357188">
              <a:spcAft>
                <a:spcPts val="600"/>
              </a:spcAft>
            </a:pPr>
            <a:r>
              <a:rPr lang="en-GB" sz="1600" b="1" dirty="0">
                <a:latin typeface="Arial Nova Light" panose="020B0304020202020204" pitchFamily="34" charset="0"/>
                <a:cs typeface="Arial" panose="020B0604020202020204" pitchFamily="34" charset="0"/>
              </a:rPr>
              <a:t>Types of Customers</a:t>
            </a:r>
          </a:p>
          <a:p>
            <a:pPr marL="357188"/>
            <a:r>
              <a:rPr lang="en-GB" sz="1600" dirty="0">
                <a:latin typeface="Arial Nova Light" panose="020B0304020202020204" pitchFamily="34" charset="0"/>
              </a:rPr>
              <a:t>In most B2B construction projects, the organisation that ultimately pays for the work is the property owner. Owners may commission construction for different reasons. For example, a developer may build to sell, while another owner may build to occupy the space themselves or to lease it to other businesses. Typically, when we look at B2B customers, we can classify them broadly into two groups: </a:t>
            </a:r>
            <a:r>
              <a:rPr lang="en-GB" sz="1600" b="1" dirty="0">
                <a:latin typeface="Arial Nova Light" panose="020B0304020202020204" pitchFamily="34" charset="0"/>
              </a:rPr>
              <a:t>owners</a:t>
            </a:r>
            <a:r>
              <a:rPr lang="en-GB" sz="1600" dirty="0">
                <a:latin typeface="Arial Nova Light" panose="020B0304020202020204" pitchFamily="34" charset="0"/>
              </a:rPr>
              <a:t> and </a:t>
            </a:r>
            <a:r>
              <a:rPr lang="en-GB" sz="1600" b="1" dirty="0">
                <a:latin typeface="Arial Nova Light" panose="020B0304020202020204" pitchFamily="34" charset="0"/>
              </a:rPr>
              <a:t>occupiers</a:t>
            </a:r>
            <a:r>
              <a:rPr lang="en-GB" sz="1600" dirty="0">
                <a:latin typeface="Arial Nova Light" panose="020B0304020202020204" pitchFamily="34" charset="0"/>
              </a:rPr>
              <a:t>.</a:t>
            </a:r>
          </a:p>
          <a:p>
            <a:pPr marL="357188">
              <a:spcAft>
                <a:spcPts val="600"/>
              </a:spcAft>
            </a:pPr>
            <a:endParaRPr lang="en-GB" sz="1600" b="1" dirty="0">
              <a:latin typeface="Arial Nova Light" panose="020B0304020202020204" pitchFamily="34" charset="0"/>
            </a:endParaRPr>
          </a:p>
          <a:p>
            <a:pPr marL="357188"/>
            <a:r>
              <a:rPr lang="en-GB" sz="1600" dirty="0">
                <a:latin typeface="Arial Nova Light" panose="020B0304020202020204" pitchFamily="34" charset="0"/>
              </a:rPr>
              <a:t>We now need to identify the owners and occupiers who are most likely to commission the types of projects aligned to our objectives. Understanding their role in decision-making is essential. Are they the final authority, or do they report to shareholders, investors, a senior leadership team, or a board?</a:t>
            </a:r>
          </a:p>
          <a:p>
            <a:pPr marL="357188"/>
            <a:endParaRPr lang="en-GB" sz="1600" dirty="0">
              <a:latin typeface="Arial Nova Light" panose="020B0304020202020204" pitchFamily="34" charset="0"/>
            </a:endParaRPr>
          </a:p>
          <a:p>
            <a:pPr marL="357188">
              <a:spcAft>
                <a:spcPts val="600"/>
              </a:spcAft>
            </a:pPr>
            <a:r>
              <a:rPr lang="en-GB" sz="1600" b="1" dirty="0">
                <a:latin typeface="Arial Nova Light" panose="020B0304020202020204" pitchFamily="34" charset="0"/>
              </a:rPr>
              <a:t>Customer Experience with Construction</a:t>
            </a:r>
          </a:p>
          <a:p>
            <a:pPr marL="357188"/>
            <a:r>
              <a:rPr lang="en-GB" sz="1600" dirty="0">
                <a:latin typeface="Arial Nova Light" panose="020B0304020202020204" pitchFamily="34" charset="0"/>
              </a:rPr>
              <a:t>Some B2B customers have direct experience with construction projects – for example, a portfolio director at a property developer or an estates manager at a housing association. However, many others oversee construction only as one part of a much broader role. For instance, a facilities manager may also be responsible for cleaning contracts, space planning, equipment leases and operational support services.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In some organisations, the person accountable for a construction project may be a senior executive whose role has little to do with the built environment – such as a Chief Financial Officer or Senior Partner. Their priorities and risk tolerances will often differ from those with day-to-day construction experience.</a:t>
            </a:r>
          </a:p>
          <a:p>
            <a:endParaRPr lang="en-GB" sz="1000" dirty="0">
              <a:latin typeface="Arial Nova Light" panose="020B0304020202020204" pitchFamily="34" charset="0"/>
            </a:endParaRPr>
          </a:p>
        </p:txBody>
      </p:sp>
      <p:sp>
        <p:nvSpPr>
          <p:cNvPr id="5" name="TextBox 4">
            <a:extLst>
              <a:ext uri="{FF2B5EF4-FFF2-40B4-BE49-F238E27FC236}">
                <a16:creationId xmlns:a16="http://schemas.microsoft.com/office/drawing/2014/main" id="{78C2C7A4-D2E4-B92D-3226-D7BA30D700D7}"/>
              </a:ext>
            </a:extLst>
          </p:cNvPr>
          <p:cNvSpPr txBox="1">
            <a:spLocks noGrp="1" noRot="1" noMove="1" noResize="1" noEditPoints="1" noAdjustHandles="1" noChangeArrowheads="1" noChangeShapeType="1"/>
          </p:cNvSpPr>
          <p:nvPr/>
        </p:nvSpPr>
        <p:spPr>
          <a:xfrm>
            <a:off x="437321" y="230003"/>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3.0 Target Customers and Consultants</a:t>
            </a:r>
          </a:p>
        </p:txBody>
      </p:sp>
    </p:spTree>
    <p:extLst>
      <p:ext uri="{BB962C8B-B14F-4D97-AF65-F5344CB8AC3E}">
        <p14:creationId xmlns:p14="http://schemas.microsoft.com/office/powerpoint/2010/main" val="273244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D6691-CCE7-F3E3-BC55-42ACCE50DAD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02301A0-B9CD-17F9-A7D1-C4C45F740CD3}"/>
              </a:ext>
            </a:extLst>
          </p:cNvPr>
          <p:cNvSpPr txBox="1">
            <a:spLocks noGrp="1" noRot="1" noMove="1" noResize="1" noEditPoints="1" noAdjustHandles="1" noChangeArrowheads="1" noChangeShapeType="1"/>
          </p:cNvSpPr>
          <p:nvPr/>
        </p:nvSpPr>
        <p:spPr>
          <a:xfrm>
            <a:off x="463825" y="817173"/>
            <a:ext cx="11264349" cy="3447098"/>
          </a:xfrm>
          <a:prstGeom prst="rect">
            <a:avLst/>
          </a:prstGeom>
          <a:solidFill>
            <a:schemeClr val="bg1">
              <a:lumMod val="95000"/>
            </a:schemeClr>
          </a:solidFill>
        </p:spPr>
        <p:txBody>
          <a:bodyPr wrap="square" rtlCol="0">
            <a:spAutoFit/>
          </a:bodyPr>
          <a:lstStyle/>
          <a:p>
            <a:pPr marL="357188">
              <a:spcAft>
                <a:spcPts val="600"/>
              </a:spcAft>
            </a:pPr>
            <a:endParaRPr lang="en-GB" sz="1600" b="1" dirty="0">
              <a:latin typeface="Arial Nova Light" panose="020B0304020202020204" pitchFamily="34" charset="0"/>
            </a:endParaRPr>
          </a:p>
          <a:p>
            <a:pPr marL="357188">
              <a:spcAft>
                <a:spcPts val="600"/>
              </a:spcAft>
            </a:pPr>
            <a:r>
              <a:rPr lang="en-GB" sz="1600" b="1" dirty="0">
                <a:latin typeface="Arial Nova Light" panose="020B0304020202020204" pitchFamily="34" charset="0"/>
              </a:rPr>
              <a:t>Consultants</a:t>
            </a:r>
          </a:p>
          <a:p>
            <a:pPr marL="357188"/>
            <a:r>
              <a:rPr lang="en-GB" sz="1600" dirty="0">
                <a:latin typeface="Arial Nova Light" panose="020B0304020202020204" pitchFamily="34" charset="0"/>
              </a:rPr>
              <a:t>Regardless of their experience level, many customers choose to appoint external consultants due to project scale, complexity or internal governance requirements. These consultants can include architects and designers, project and construction managers, quantity surveyors, and specialist engineers.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Consultants not only deliver technical and managerial expertise; they also influence contractor selection. Unlike many B2B customers who may undertake construction infrequently, consultants work across multiple clients and projects at any one time. Their recommendations therefore carry significant weight in shaping procurement outcomes.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Consultancy practices can range from niche local firms to large national and international organisations offering integrated services. They form a critical part of our target audience when pursuing new B2B project opportunities.</a:t>
            </a:r>
          </a:p>
          <a:p>
            <a:endParaRPr lang="en-GB" sz="1600" dirty="0">
              <a:latin typeface="Arial Nova Light" panose="020B0304020202020204" pitchFamily="34" charset="0"/>
            </a:endParaRPr>
          </a:p>
        </p:txBody>
      </p:sp>
      <p:sp>
        <p:nvSpPr>
          <p:cNvPr id="5" name="TextBox 4">
            <a:extLst>
              <a:ext uri="{FF2B5EF4-FFF2-40B4-BE49-F238E27FC236}">
                <a16:creationId xmlns:a16="http://schemas.microsoft.com/office/drawing/2014/main" id="{DF7FC290-33E2-1C39-5EBC-E6EC01850A29}"/>
              </a:ext>
            </a:extLst>
          </p:cNvPr>
          <p:cNvSpPr txBox="1">
            <a:spLocks noGrp="1" noRot="1" noMove="1" noResize="1" noEditPoints="1" noAdjustHandles="1" noChangeArrowheads="1" noChangeShapeType="1"/>
          </p:cNvSpPr>
          <p:nvPr/>
        </p:nvSpPr>
        <p:spPr>
          <a:xfrm>
            <a:off x="437321" y="230003"/>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3.0 Target Customers and Consultants (continued)</a:t>
            </a:r>
          </a:p>
        </p:txBody>
      </p:sp>
    </p:spTree>
    <p:extLst>
      <p:ext uri="{BB962C8B-B14F-4D97-AF65-F5344CB8AC3E}">
        <p14:creationId xmlns:p14="http://schemas.microsoft.com/office/powerpoint/2010/main" val="404244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1C45E-1551-0F72-098B-ABAB02A16E4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EE3CF78-91F2-E211-5695-0AC7A3B97661}"/>
              </a:ext>
            </a:extLst>
          </p:cNvPr>
          <p:cNvSpPr txBox="1">
            <a:spLocks noGrp="1" noRot="1" noMove="1" noResize="1" noEditPoints="1" noAdjustHandles="1" noChangeArrowheads="1" noChangeShapeType="1"/>
          </p:cNvSpPr>
          <p:nvPr/>
        </p:nvSpPr>
        <p:spPr>
          <a:xfrm>
            <a:off x="365282" y="141944"/>
            <a:ext cx="4988596"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3.1 Target Customers and Consultants</a:t>
            </a:r>
          </a:p>
        </p:txBody>
      </p:sp>
      <p:graphicFrame>
        <p:nvGraphicFramePr>
          <p:cNvPr id="2" name="Table 3">
            <a:extLst>
              <a:ext uri="{FF2B5EF4-FFF2-40B4-BE49-F238E27FC236}">
                <a16:creationId xmlns:a16="http://schemas.microsoft.com/office/drawing/2014/main" id="{9B13E843-66B8-39E1-E9AF-FE21E049F21A}"/>
              </a:ext>
            </a:extLst>
          </p:cNvPr>
          <p:cNvGraphicFramePr>
            <a:graphicFrameLocks noGrp="1"/>
          </p:cNvGraphicFramePr>
          <p:nvPr>
            <p:extLst>
              <p:ext uri="{D42A27DB-BD31-4B8C-83A1-F6EECF244321}">
                <p14:modId xmlns:p14="http://schemas.microsoft.com/office/powerpoint/2010/main" val="630340409"/>
              </p:ext>
            </p:extLst>
          </p:nvPr>
        </p:nvGraphicFramePr>
        <p:xfrm>
          <a:off x="365282" y="638042"/>
          <a:ext cx="11548423" cy="5581916"/>
        </p:xfrm>
        <a:graphic>
          <a:graphicData uri="http://schemas.openxmlformats.org/drawingml/2006/table">
            <a:tbl>
              <a:tblPr firstRow="1" bandRow="1">
                <a:tableStyleId>{073A0DAA-6AF3-43AB-8588-CEC1D06C72B9}</a:tableStyleId>
              </a:tblPr>
              <a:tblGrid>
                <a:gridCol w="2595492">
                  <a:extLst>
                    <a:ext uri="{9D8B030D-6E8A-4147-A177-3AD203B41FA5}">
                      <a16:colId xmlns:a16="http://schemas.microsoft.com/office/drawing/2014/main" val="2389466635"/>
                    </a:ext>
                  </a:extLst>
                </a:gridCol>
                <a:gridCol w="2667866">
                  <a:extLst>
                    <a:ext uri="{9D8B030D-6E8A-4147-A177-3AD203B41FA5}">
                      <a16:colId xmlns:a16="http://schemas.microsoft.com/office/drawing/2014/main" val="2713830639"/>
                    </a:ext>
                  </a:extLst>
                </a:gridCol>
                <a:gridCol w="3117795">
                  <a:extLst>
                    <a:ext uri="{9D8B030D-6E8A-4147-A177-3AD203B41FA5}">
                      <a16:colId xmlns:a16="http://schemas.microsoft.com/office/drawing/2014/main" val="2882153077"/>
                    </a:ext>
                  </a:extLst>
                </a:gridCol>
                <a:gridCol w="1769165">
                  <a:extLst>
                    <a:ext uri="{9D8B030D-6E8A-4147-A177-3AD203B41FA5}">
                      <a16:colId xmlns:a16="http://schemas.microsoft.com/office/drawing/2014/main" val="982090897"/>
                    </a:ext>
                  </a:extLst>
                </a:gridCol>
                <a:gridCol w="1398105">
                  <a:extLst>
                    <a:ext uri="{9D8B030D-6E8A-4147-A177-3AD203B41FA5}">
                      <a16:colId xmlns:a16="http://schemas.microsoft.com/office/drawing/2014/main" val="911291738"/>
                    </a:ext>
                  </a:extLst>
                </a:gridCol>
              </a:tblGrid>
              <a:tr h="420526">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1.</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420526">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lang="en-GB" sz="1400" b="1" spc="50" baseline="0" dirty="0">
                          <a:solidFill>
                            <a:schemeClr val="tx1"/>
                          </a:solidFill>
                          <a:latin typeface="Arial Nova Light" panose="020B0304020202020204" pitchFamily="34" charset="0"/>
                          <a:cs typeface="Arial" panose="020B0604020202020204" pitchFamily="34" charset="0"/>
                        </a:rPr>
                        <a:t>Types of customers and consultants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681556">
                <a:tc>
                  <a:txBody>
                    <a:bodyPr/>
                    <a:lstStyle/>
                    <a:p>
                      <a:pPr marL="92075" indent="0"/>
                      <a:r>
                        <a:rPr lang="en-GB" sz="1400" spc="50" baseline="0" dirty="0">
                          <a:latin typeface="Arial Nova Light" panose="020B0304020202020204" pitchFamily="34" charset="0"/>
                          <a:cs typeface="Arial" panose="020B0604020202020204" pitchFamily="34" charset="0"/>
                        </a:rPr>
                        <a:t>Secure a place on an education construction framework and/or maintenance programme in our geographic region.</a:t>
                      </a:r>
                      <a:endParaRPr sz="1400" dirty="0">
                        <a:latin typeface="Arial Nova Light" panose="020B0304020202020204" pitchFamily="34" charset="0"/>
                      </a:endParaRPr>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574367">
                <a:tc>
                  <a:txBody>
                    <a:bodyPr/>
                    <a:lstStyle/>
                    <a:p>
                      <a:pPr algn="ctr"/>
                      <a:r>
                        <a:rPr lang="en-GB" sz="1200" b="1" spc="50" baseline="0" dirty="0">
                          <a:latin typeface="Arial Nova Light" panose="020B0304020202020204" pitchFamily="34" charset="0"/>
                          <a:cs typeface="Arial" panose="020B0604020202020204" pitchFamily="34" charset="0"/>
                        </a:rPr>
                        <a:t>Owners / Landlords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Federal/Central government</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State government</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Local government / Councils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For-profit corporations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Not-for-profit organisations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Private equity firms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Trusts &amp; charities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Religious bodies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Private educators (owner occupiers)</a:t>
                      </a: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r h="1059252">
                <a:tc>
                  <a:txBody>
                    <a:bodyPr/>
                    <a:lstStyle/>
                    <a:p>
                      <a:pPr algn="ctr"/>
                      <a:r>
                        <a:rPr lang="en-GB" sz="1200" b="1" spc="50" baseline="0" dirty="0">
                          <a:latin typeface="Arial Nova Light" panose="020B0304020202020204" pitchFamily="34" charset="0"/>
                          <a:cs typeface="Arial" panose="020B0604020202020204" pitchFamily="34" charset="0"/>
                        </a:rPr>
                        <a:t>Tenants / Occupiers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Government employees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Management boards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School Principals/ Chancellors</a:t>
                      </a:r>
                    </a:p>
                    <a:p>
                      <a:pPr marL="285750" indent="-285750" algn="l">
                        <a:buFont typeface="Wingdings" panose="05000000000000000000" pitchFamily="2" charset="2"/>
                        <a:buChar char="§"/>
                      </a:pPr>
                      <a:endParaRPr lang="en-GB" sz="12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Independent schools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Independent vocational and technical trainers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Private educators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Community groups &amp; associations</a:t>
                      </a: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363499163"/>
                  </a:ext>
                </a:extLst>
              </a:tr>
              <a:tr h="811336">
                <a:tc>
                  <a:txBody>
                    <a:bodyPr/>
                    <a:lstStyle/>
                    <a:p>
                      <a:pPr algn="ctr"/>
                      <a:r>
                        <a:rPr lang="en-GB" sz="1200" b="1" spc="50" baseline="0" dirty="0">
                          <a:latin typeface="Arial Nova Light" panose="020B0304020202020204" pitchFamily="34" charset="0"/>
                          <a:cs typeface="Arial" panose="020B0604020202020204" pitchFamily="34" charset="0"/>
                        </a:rPr>
                        <a:t>Consultants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Consultants with government and/or education portfolios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Consultants with education portfolios</a:t>
                      </a: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946605304"/>
                  </a:ext>
                </a:extLst>
              </a:tr>
            </a:tbl>
          </a:graphicData>
        </a:graphic>
      </p:graphicFrame>
    </p:spTree>
    <p:extLst>
      <p:ext uri="{BB962C8B-B14F-4D97-AF65-F5344CB8AC3E}">
        <p14:creationId xmlns:p14="http://schemas.microsoft.com/office/powerpoint/2010/main" val="2687970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4BE68-9FA5-D89A-AB17-6ED605BB1BE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A6684B6-AB3F-2B4F-1A5D-760EBFE428CF}"/>
              </a:ext>
            </a:extLst>
          </p:cNvPr>
          <p:cNvSpPr txBox="1">
            <a:spLocks noGrp="1" noRot="1" noMove="1" noResize="1" noEditPoints="1" noAdjustHandles="1" noChangeArrowheads="1" noChangeShapeType="1"/>
          </p:cNvSpPr>
          <p:nvPr/>
        </p:nvSpPr>
        <p:spPr>
          <a:xfrm>
            <a:off x="365282" y="141944"/>
            <a:ext cx="4988596"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3.2 Target Customers and Consultants</a:t>
            </a:r>
          </a:p>
        </p:txBody>
      </p:sp>
      <p:graphicFrame>
        <p:nvGraphicFramePr>
          <p:cNvPr id="2" name="Table 3">
            <a:extLst>
              <a:ext uri="{FF2B5EF4-FFF2-40B4-BE49-F238E27FC236}">
                <a16:creationId xmlns:a16="http://schemas.microsoft.com/office/drawing/2014/main" id="{BC1E96F4-FDE0-0A11-7968-9AFB5EF880C4}"/>
              </a:ext>
            </a:extLst>
          </p:cNvPr>
          <p:cNvGraphicFramePr>
            <a:graphicFrameLocks noGrp="1"/>
          </p:cNvGraphicFramePr>
          <p:nvPr>
            <p:extLst>
              <p:ext uri="{D42A27DB-BD31-4B8C-83A1-F6EECF244321}">
                <p14:modId xmlns:p14="http://schemas.microsoft.com/office/powerpoint/2010/main" val="1269341849"/>
              </p:ext>
            </p:extLst>
          </p:nvPr>
        </p:nvGraphicFramePr>
        <p:xfrm>
          <a:off x="365282" y="667219"/>
          <a:ext cx="11468909" cy="5533387"/>
        </p:xfrm>
        <a:graphic>
          <a:graphicData uri="http://schemas.openxmlformats.org/drawingml/2006/table">
            <a:tbl>
              <a:tblPr firstRow="1" bandRow="1">
                <a:tableStyleId>{073A0DAA-6AF3-43AB-8588-CEC1D06C72B9}</a:tableStyleId>
              </a:tblPr>
              <a:tblGrid>
                <a:gridCol w="2512096">
                  <a:extLst>
                    <a:ext uri="{9D8B030D-6E8A-4147-A177-3AD203B41FA5}">
                      <a16:colId xmlns:a16="http://schemas.microsoft.com/office/drawing/2014/main" val="2389466635"/>
                    </a:ext>
                  </a:extLst>
                </a:gridCol>
                <a:gridCol w="2436302">
                  <a:extLst>
                    <a:ext uri="{9D8B030D-6E8A-4147-A177-3AD203B41FA5}">
                      <a16:colId xmlns:a16="http://schemas.microsoft.com/office/drawing/2014/main" val="2713830639"/>
                    </a:ext>
                  </a:extLst>
                </a:gridCol>
                <a:gridCol w="2479040">
                  <a:extLst>
                    <a:ext uri="{9D8B030D-6E8A-4147-A177-3AD203B41FA5}">
                      <a16:colId xmlns:a16="http://schemas.microsoft.com/office/drawing/2014/main" val="2882153077"/>
                    </a:ext>
                  </a:extLst>
                </a:gridCol>
                <a:gridCol w="2357120">
                  <a:extLst>
                    <a:ext uri="{9D8B030D-6E8A-4147-A177-3AD203B41FA5}">
                      <a16:colId xmlns:a16="http://schemas.microsoft.com/office/drawing/2014/main" val="982090897"/>
                    </a:ext>
                  </a:extLst>
                </a:gridCol>
                <a:gridCol w="1684351">
                  <a:extLst>
                    <a:ext uri="{9D8B030D-6E8A-4147-A177-3AD203B41FA5}">
                      <a16:colId xmlns:a16="http://schemas.microsoft.com/office/drawing/2014/main" val="911291738"/>
                    </a:ext>
                  </a:extLst>
                </a:gridCol>
              </a:tblGrid>
              <a:tr h="420526">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2.</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420526">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algn="ctr"/>
                      <a:r>
                        <a:rPr lang="en-GB" sz="1400" b="1" spc="50" baseline="0" dirty="0">
                          <a:solidFill>
                            <a:schemeClr val="tx1"/>
                          </a:solidFill>
                          <a:latin typeface="Arial Nova Light" panose="020B0304020202020204" pitchFamily="34" charset="0"/>
                          <a:cs typeface="Arial" panose="020B0604020202020204" pitchFamily="34" charset="0"/>
                        </a:rPr>
                        <a:t>Types of customers and consultants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681556">
                <a:tc>
                  <a:txBody>
                    <a:bodyPr/>
                    <a:lstStyle/>
                    <a:p>
                      <a:r>
                        <a:rPr lang="en-GB" sz="1400" spc="50" baseline="0" dirty="0">
                          <a:latin typeface="Arial Nova Light" panose="020B0304020202020204" pitchFamily="34" charset="0"/>
                          <a:cs typeface="Arial" panose="020B0604020202020204" pitchFamily="34" charset="0"/>
                        </a:rPr>
                        <a:t>Win an office fit out in our geographic region for a B2B customer.</a:t>
                      </a:r>
                      <a:endParaRPr sz="1400" dirty="0">
                        <a:latin typeface="Arial Nova Light" panose="020B0304020202020204" pitchFamily="34" charset="0"/>
                      </a:endParaRPr>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892275">
                <a:tc>
                  <a:txBody>
                    <a:bodyPr/>
                    <a:lstStyle/>
                    <a:p>
                      <a:pPr algn="ctr"/>
                      <a:r>
                        <a:rPr lang="en-GB" sz="1200" b="1" spc="50" baseline="0" dirty="0">
                          <a:latin typeface="Arial Nova Light" panose="020B0304020202020204" pitchFamily="34" charset="0"/>
                          <a:cs typeface="Arial" panose="020B0604020202020204" pitchFamily="34" charset="0"/>
                        </a:rPr>
                        <a:t>Owners / Landlords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Local authorities </a:t>
                      </a:r>
                      <a:r>
                        <a:rPr lang="en-GB" sz="1200" b="0" spc="50" baseline="0" dirty="0" err="1">
                          <a:latin typeface="Arial Nova Light" panose="020B0304020202020204" pitchFamily="34" charset="0"/>
                          <a:cs typeface="Arial" panose="020B0604020202020204" pitchFamily="34" charset="0"/>
                        </a:rPr>
                        <a:t>eg</a:t>
                      </a:r>
                      <a:r>
                        <a:rPr lang="en-GB" sz="1200" b="0" spc="50" baseline="0" dirty="0">
                          <a:latin typeface="Arial Nova Light" panose="020B0304020202020204" pitchFamily="34" charset="0"/>
                          <a:cs typeface="Arial" panose="020B0604020202020204" pitchFamily="34" charset="0"/>
                        </a:rPr>
                        <a:t>: Councils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Central government bodies and departments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Developers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Building owners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Property/Estate management </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Developers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Building owners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Property/Estate management </a:t>
                      </a:r>
                    </a:p>
                  </a:txBody>
                  <a:tcPr>
                    <a:solidFill>
                      <a:schemeClr val="bg1">
                        <a:lumMod val="95000"/>
                      </a:schemeClr>
                    </a:solidFill>
                  </a:tcPr>
                </a:tc>
                <a:tc>
                  <a:txBody>
                    <a:bodyPr/>
                    <a:lstStyle/>
                    <a:p>
                      <a:pPr algn="l"/>
                      <a:endParaRPr lang="en-GB" sz="12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r h="1059252">
                <a:tc>
                  <a:txBody>
                    <a:bodyPr/>
                    <a:lstStyle/>
                    <a:p>
                      <a:pPr algn="ctr"/>
                      <a:r>
                        <a:rPr lang="en-GB" sz="1200" b="1" spc="50" baseline="0" dirty="0">
                          <a:latin typeface="Arial Nova Light" panose="020B0304020202020204" pitchFamily="34" charset="0"/>
                          <a:cs typeface="Arial" panose="020B0604020202020204" pitchFamily="34" charset="0"/>
                        </a:rPr>
                        <a:t>Tenants / Occupiers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Government administration offices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Community service centres</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Private commercial tenants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Corporate tenants most likely: financial, legal services in town centre.</a:t>
                      </a:r>
                    </a:p>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Office administration for retail park tenants.</a:t>
                      </a:r>
                    </a:p>
                  </a:txBody>
                  <a:tcPr>
                    <a:solidFill>
                      <a:schemeClr val="bg1">
                        <a:lumMod val="95000"/>
                      </a:schemeClr>
                    </a:solidFill>
                  </a:tcPr>
                </a:tc>
                <a:tc>
                  <a:txBody>
                    <a:bodyPr/>
                    <a:lstStyle/>
                    <a:p>
                      <a:pPr marL="285750" indent="-285750" algn="l">
                        <a:buFont typeface="Arial" panose="020B0604020202020204" pitchFamily="34" charset="0"/>
                        <a:buChar char="•"/>
                      </a:pPr>
                      <a:r>
                        <a:rPr lang="en-GB" sz="1200" b="0" spc="50" baseline="0" dirty="0">
                          <a:latin typeface="Arial Nova Light" panose="020B0304020202020204" pitchFamily="34" charset="0"/>
                          <a:cs typeface="Arial" panose="020B0604020202020204" pitchFamily="34" charset="0"/>
                        </a:rPr>
                        <a:t>Office administration services for industrial and manufacturing facility tenants</a:t>
                      </a:r>
                    </a:p>
                  </a:txBody>
                  <a:tcPr>
                    <a:solidFill>
                      <a:schemeClr val="bg1">
                        <a:lumMod val="95000"/>
                      </a:schemeClr>
                    </a:solidFill>
                  </a:tcPr>
                </a:tc>
                <a:tc>
                  <a:txBody>
                    <a:bodyPr/>
                    <a:lstStyle/>
                    <a:p>
                      <a:pPr marL="285750" indent="-285750" algn="l">
                        <a:buFont typeface="Arial" panose="020B0604020202020204" pitchFamily="34" charset="0"/>
                        <a:buChar char="•"/>
                      </a:pPr>
                      <a:endParaRPr lang="en-GB" sz="12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363499163"/>
                  </a:ext>
                </a:extLst>
              </a:tr>
              <a:tr h="1059252">
                <a:tc>
                  <a:txBody>
                    <a:bodyPr/>
                    <a:lstStyle/>
                    <a:p>
                      <a:pPr algn="ctr"/>
                      <a:r>
                        <a:rPr lang="en-GB" sz="1200" b="1" spc="50" baseline="0" dirty="0">
                          <a:latin typeface="Arial Nova Light" panose="020B0304020202020204" pitchFamily="34" charset="0"/>
                          <a:cs typeface="Arial" panose="020B0604020202020204" pitchFamily="34" charset="0"/>
                        </a:rPr>
                        <a:t>Consultants</a:t>
                      </a:r>
                    </a:p>
                  </a:txBody>
                  <a:tcPr anchor="ctr">
                    <a:solidFill>
                      <a:srgbClr val="09CDF2"/>
                    </a:solidFill>
                  </a:tcPr>
                </a:tc>
                <a:tc>
                  <a:txBody>
                    <a:bodyPr/>
                    <a:lstStyle/>
                    <a:p>
                      <a:pPr marL="285750" indent="-285750" algn="l">
                        <a:buFont typeface="Wingdings" panose="05000000000000000000" pitchFamily="2" charset="2"/>
                        <a:buChar char="§"/>
                      </a:pPr>
                      <a:r>
                        <a:rPr lang="en-GB" sz="1200" b="0" spc="50" baseline="0" dirty="0">
                          <a:latin typeface="Arial Nova Light" panose="020B0304020202020204" pitchFamily="34" charset="0"/>
                          <a:cs typeface="Arial" panose="020B0604020202020204" pitchFamily="34" charset="0"/>
                        </a:rPr>
                        <a:t>Consultants with government project and office project portfolios</a:t>
                      </a:r>
                    </a:p>
                  </a:txBody>
                  <a:tcPr>
                    <a:solidFill>
                      <a:schemeClr val="bg1">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200" b="0" spc="50" baseline="0" dirty="0">
                          <a:latin typeface="Arial Nova Light" panose="020B0304020202020204" pitchFamily="34" charset="0"/>
                          <a:cs typeface="Arial" panose="020B0604020202020204" pitchFamily="34" charset="0"/>
                        </a:rPr>
                        <a:t>Consultants with office portfolios</a:t>
                      </a:r>
                    </a:p>
                  </a:txBody>
                  <a:tcPr>
                    <a:solidFill>
                      <a:schemeClr val="bg1">
                        <a:lumMod val="95000"/>
                      </a:schemeClr>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spc="50" baseline="0" dirty="0">
                          <a:latin typeface="Arial Nova Light" panose="020B0304020202020204" pitchFamily="34" charset="0"/>
                          <a:cs typeface="Arial" panose="020B0604020202020204" pitchFamily="34" charset="0"/>
                        </a:rPr>
                        <a:t>Consultants with office portfolios</a:t>
                      </a:r>
                    </a:p>
                    <a:p>
                      <a:pPr marL="285750" indent="-285750" algn="l">
                        <a:buFont typeface="Arial" panose="020B0604020202020204" pitchFamily="34" charset="0"/>
                        <a:buChar char="•"/>
                      </a:pPr>
                      <a:endParaRPr lang="en-GB" sz="12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Arial" panose="020B0604020202020204" pitchFamily="34" charset="0"/>
                        <a:buChar char="•"/>
                      </a:pPr>
                      <a:endParaRPr lang="en-GB" sz="12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70520255"/>
                  </a:ext>
                </a:extLst>
              </a:tr>
            </a:tbl>
          </a:graphicData>
        </a:graphic>
      </p:graphicFrame>
    </p:spTree>
    <p:extLst>
      <p:ext uri="{BB962C8B-B14F-4D97-AF65-F5344CB8AC3E}">
        <p14:creationId xmlns:p14="http://schemas.microsoft.com/office/powerpoint/2010/main" val="3290637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9FC23-6710-2172-75D4-6A5F9F07A24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B6FBE0-4909-7A98-4728-CD2B129CDCC1}"/>
              </a:ext>
            </a:extLst>
          </p:cNvPr>
          <p:cNvSpPr txBox="1">
            <a:spLocks noGrp="1" noRot="1" noMove="1" noResize="1" noEditPoints="1" noAdjustHandles="1" noChangeArrowheads="1" noChangeShapeType="1"/>
          </p:cNvSpPr>
          <p:nvPr/>
        </p:nvSpPr>
        <p:spPr>
          <a:xfrm>
            <a:off x="365282" y="141944"/>
            <a:ext cx="4988596"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3.3 Target Customers and Consultants</a:t>
            </a:r>
          </a:p>
        </p:txBody>
      </p:sp>
      <p:graphicFrame>
        <p:nvGraphicFramePr>
          <p:cNvPr id="2" name="Table 3">
            <a:extLst>
              <a:ext uri="{FF2B5EF4-FFF2-40B4-BE49-F238E27FC236}">
                <a16:creationId xmlns:a16="http://schemas.microsoft.com/office/drawing/2014/main" id="{1ECBB1E8-9F0C-BB0F-2DF2-EE4F2BF23CCD}"/>
              </a:ext>
            </a:extLst>
          </p:cNvPr>
          <p:cNvGraphicFramePr>
            <a:graphicFrameLocks noGrp="1"/>
          </p:cNvGraphicFramePr>
          <p:nvPr>
            <p:extLst>
              <p:ext uri="{D42A27DB-BD31-4B8C-83A1-F6EECF244321}">
                <p14:modId xmlns:p14="http://schemas.microsoft.com/office/powerpoint/2010/main" val="1775306838"/>
              </p:ext>
            </p:extLst>
          </p:nvPr>
        </p:nvGraphicFramePr>
        <p:xfrm>
          <a:off x="361545" y="683121"/>
          <a:ext cx="11468909" cy="5240600"/>
        </p:xfrm>
        <a:graphic>
          <a:graphicData uri="http://schemas.openxmlformats.org/drawingml/2006/table">
            <a:tbl>
              <a:tblPr firstRow="1" bandRow="1">
                <a:tableStyleId>{073A0DAA-6AF3-43AB-8588-CEC1D06C72B9}</a:tableStyleId>
              </a:tblPr>
              <a:tblGrid>
                <a:gridCol w="2512096">
                  <a:extLst>
                    <a:ext uri="{9D8B030D-6E8A-4147-A177-3AD203B41FA5}">
                      <a16:colId xmlns:a16="http://schemas.microsoft.com/office/drawing/2014/main" val="2389466635"/>
                    </a:ext>
                  </a:extLst>
                </a:gridCol>
                <a:gridCol w="2436744">
                  <a:extLst>
                    <a:ext uri="{9D8B030D-6E8A-4147-A177-3AD203B41FA5}">
                      <a16:colId xmlns:a16="http://schemas.microsoft.com/office/drawing/2014/main" val="2713830639"/>
                    </a:ext>
                  </a:extLst>
                </a:gridCol>
                <a:gridCol w="2266121">
                  <a:extLst>
                    <a:ext uri="{9D8B030D-6E8A-4147-A177-3AD203B41FA5}">
                      <a16:colId xmlns:a16="http://schemas.microsoft.com/office/drawing/2014/main" val="2882153077"/>
                    </a:ext>
                  </a:extLst>
                </a:gridCol>
                <a:gridCol w="2080592">
                  <a:extLst>
                    <a:ext uri="{9D8B030D-6E8A-4147-A177-3AD203B41FA5}">
                      <a16:colId xmlns:a16="http://schemas.microsoft.com/office/drawing/2014/main" val="982090897"/>
                    </a:ext>
                  </a:extLst>
                </a:gridCol>
                <a:gridCol w="2173356">
                  <a:extLst>
                    <a:ext uri="{9D8B030D-6E8A-4147-A177-3AD203B41FA5}">
                      <a16:colId xmlns:a16="http://schemas.microsoft.com/office/drawing/2014/main" val="911291738"/>
                    </a:ext>
                  </a:extLst>
                </a:gridCol>
              </a:tblGrid>
              <a:tr h="420526">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3.</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420526">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algn="ctr"/>
                      <a:r>
                        <a:rPr lang="en-GB" sz="1400" b="1" spc="50" baseline="0" dirty="0">
                          <a:solidFill>
                            <a:schemeClr val="tx1"/>
                          </a:solidFill>
                          <a:latin typeface="Arial Nova Light" panose="020B0304020202020204" pitchFamily="34" charset="0"/>
                          <a:cs typeface="Arial" panose="020B0604020202020204" pitchFamily="34" charset="0"/>
                        </a:rPr>
                        <a:t>Types of customers and consultants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681556">
                <a:tc>
                  <a:txBody>
                    <a:bodyPr/>
                    <a:lstStyle/>
                    <a:p>
                      <a:pPr algn="ctr"/>
                      <a:r>
                        <a:rPr lang="en-GB" sz="1400" spc="50" baseline="0" dirty="0">
                          <a:solidFill>
                            <a:schemeClr val="tx1"/>
                          </a:solidFill>
                          <a:latin typeface="Arial Nova Light" panose="020B0304020202020204" pitchFamily="34" charset="0"/>
                          <a:cs typeface="Arial" panose="020B0604020202020204" pitchFamily="34" charset="0"/>
                        </a:rPr>
                        <a:t>&lt;Insert your objective&gt;</a:t>
                      </a:r>
                      <a:endParaRPr sz="1400" dirty="0">
                        <a:solidFill>
                          <a:schemeClr val="tx1"/>
                        </a:solidFill>
                      </a:endParaRPr>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902444">
                <a:tc>
                  <a:txBody>
                    <a:bodyPr/>
                    <a:lstStyle/>
                    <a:p>
                      <a:pPr algn="ctr"/>
                      <a:r>
                        <a:rPr lang="en-GB" sz="1400" b="1" spc="50" baseline="0" dirty="0">
                          <a:latin typeface="Arial Nova Light" panose="020B0304020202020204" pitchFamily="34" charset="0"/>
                          <a:cs typeface="Arial" panose="020B0604020202020204" pitchFamily="34" charset="0"/>
                        </a:rPr>
                        <a:t>Owners / Landlords</a:t>
                      </a:r>
                    </a:p>
                  </a:txBody>
                  <a:tcPr anchor="ctr">
                    <a:solidFill>
                      <a:srgbClr val="09CDF2"/>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r h="940904">
                <a:tc>
                  <a:txBody>
                    <a:bodyPr/>
                    <a:lstStyle/>
                    <a:p>
                      <a:pPr algn="ctr"/>
                      <a:r>
                        <a:rPr lang="en-GB" sz="1400" b="1" spc="50" baseline="0" dirty="0">
                          <a:latin typeface="Arial Nova Light" panose="020B0304020202020204" pitchFamily="34" charset="0"/>
                          <a:cs typeface="Arial" panose="020B0604020202020204" pitchFamily="34" charset="0"/>
                        </a:rPr>
                        <a:t>Tenants / Occupiers</a:t>
                      </a:r>
                    </a:p>
                  </a:txBody>
                  <a:tcPr anchor="ctr">
                    <a:solidFill>
                      <a:srgbClr val="09CDF2"/>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363499163"/>
                  </a:ext>
                </a:extLst>
              </a:tr>
              <a:tr h="874644">
                <a:tc>
                  <a:txBody>
                    <a:bodyPr/>
                    <a:lstStyle/>
                    <a:p>
                      <a:pPr algn="ctr"/>
                      <a:r>
                        <a:rPr lang="en-GB" sz="1400" b="1" spc="50" baseline="0" dirty="0">
                          <a:latin typeface="Arial Nova Light" panose="020B0304020202020204" pitchFamily="34" charset="0"/>
                          <a:cs typeface="Arial" panose="020B0604020202020204" pitchFamily="34" charset="0"/>
                        </a:rPr>
                        <a:t>Consultants</a:t>
                      </a:r>
                    </a:p>
                  </a:txBody>
                  <a:tcPr anchor="ctr">
                    <a:solidFill>
                      <a:srgbClr val="09CDF2"/>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2469404689"/>
                  </a:ext>
                </a:extLst>
              </a:tr>
            </a:tbl>
          </a:graphicData>
        </a:graphic>
      </p:graphicFrame>
    </p:spTree>
    <p:extLst>
      <p:ext uri="{BB962C8B-B14F-4D97-AF65-F5344CB8AC3E}">
        <p14:creationId xmlns:p14="http://schemas.microsoft.com/office/powerpoint/2010/main" val="1444312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D1B8179-EFA0-D538-8CA5-1AFC10BF570C}"/>
              </a:ext>
            </a:extLst>
          </p:cNvPr>
          <p:cNvSpPr txBox="1">
            <a:spLocks/>
          </p:cNvSpPr>
          <p:nvPr/>
        </p:nvSpPr>
        <p:spPr>
          <a:xfrm>
            <a:off x="349138" y="1010818"/>
            <a:ext cx="11493723" cy="4355038"/>
          </a:xfrm>
          <a:prstGeom prst="rect">
            <a:avLst/>
          </a:prstGeom>
          <a:solidFill>
            <a:schemeClr val="bg1">
              <a:lumMod val="95000"/>
            </a:schemeClr>
          </a:solidFill>
        </p:spPr>
        <p:txBody>
          <a:bodyPr wrap="square" rtlCol="0">
            <a:spAutoFit/>
          </a:bodyPr>
          <a:lstStyle/>
          <a:p>
            <a:pPr marL="357188"/>
            <a:endParaRPr lang="en-GB" sz="1600" dirty="0">
              <a:latin typeface="Arial Nova Light" panose="020B0304020202020204" pitchFamily="34" charset="0"/>
            </a:endParaRPr>
          </a:p>
          <a:p>
            <a:pPr marL="357188">
              <a:spcAft>
                <a:spcPts val="600"/>
              </a:spcAft>
            </a:pPr>
            <a:r>
              <a:rPr lang="en-GB" sz="1600" b="1" dirty="0">
                <a:latin typeface="Arial Nova Light" panose="020B0304020202020204" pitchFamily="34" charset="0"/>
              </a:rPr>
              <a:t>What is driving the customer’s buying decision?</a:t>
            </a:r>
          </a:p>
          <a:p>
            <a:pPr marL="357188"/>
            <a:r>
              <a:rPr lang="en-GB" sz="1600" dirty="0">
                <a:latin typeface="Arial Nova Light" panose="020B0304020202020204" pitchFamily="34" charset="0"/>
              </a:rPr>
              <a:t>In this section, we will explore the key concerns and motivators of decision makers. This matters because B2B construction purchasing is complex. It typically involves multiple stakeholders, each with their own priorities, levels of influence, and a shared need to minimise risk.</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Generic sales and marketing approaches rarely work in this environment. They often fail to address the specific needs, concerns, and decision criteria of each individual involved throughout the buying process. In many cases, the process can take months or even years.</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The B2B construction buying journey is not linear. Different decision makers and influencers enter and exit the process at various points, often revisiting earlier stages. External factors such as economic conditions, organisational restructuring, new market opportunities, regulatory changes, or emerging technologies can all shift priorities and stall or accelerate progress.</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Above all, it is important to remember that decision makers are people. Their choices are shaped not only by organisational needs, but also by personal experiences, preferences, pressures, and beliefs.</a:t>
            </a:r>
          </a:p>
          <a:p>
            <a:pPr marL="92075"/>
            <a:endParaRPr lang="en-GB" sz="1600" dirty="0">
              <a:latin typeface="Arial Nova Light" panose="020B03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766806C-D402-38F1-35FC-D627F145F073}"/>
              </a:ext>
            </a:extLst>
          </p:cNvPr>
          <p:cNvSpPr txBox="1">
            <a:spLocks noGrp="1" noRot="1" noMove="1" noResize="1" noEditPoints="1" noAdjustHandles="1" noChangeArrowheads="1" noChangeShapeType="1"/>
          </p:cNvSpPr>
          <p:nvPr/>
        </p:nvSpPr>
        <p:spPr>
          <a:xfrm>
            <a:off x="349138" y="216750"/>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4.0 Customer and Consultant Personas</a:t>
            </a:r>
          </a:p>
        </p:txBody>
      </p:sp>
    </p:spTree>
    <p:extLst>
      <p:ext uri="{BB962C8B-B14F-4D97-AF65-F5344CB8AC3E}">
        <p14:creationId xmlns:p14="http://schemas.microsoft.com/office/powerpoint/2010/main" val="2457753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DC359-133B-9ED6-8018-6397AED354F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44BE5CE-2B55-91AA-0713-86F75589A28E}"/>
              </a:ext>
            </a:extLst>
          </p:cNvPr>
          <p:cNvGraphicFramePr>
            <a:graphicFrameLocks noGrp="1"/>
          </p:cNvGraphicFramePr>
          <p:nvPr>
            <p:extLst>
              <p:ext uri="{D42A27DB-BD31-4B8C-83A1-F6EECF244321}">
                <p14:modId xmlns:p14="http://schemas.microsoft.com/office/powerpoint/2010/main" val="2672541050"/>
              </p:ext>
            </p:extLst>
          </p:nvPr>
        </p:nvGraphicFramePr>
        <p:xfrm>
          <a:off x="274207" y="729000"/>
          <a:ext cx="11410123" cy="5039999"/>
        </p:xfrm>
        <a:graphic>
          <a:graphicData uri="http://schemas.openxmlformats.org/drawingml/2006/table">
            <a:tbl>
              <a:tblPr/>
              <a:tblGrid>
                <a:gridCol w="151658">
                  <a:extLst>
                    <a:ext uri="{9D8B030D-6E8A-4147-A177-3AD203B41FA5}">
                      <a16:colId xmlns:a16="http://schemas.microsoft.com/office/drawing/2014/main" val="3201935299"/>
                    </a:ext>
                  </a:extLst>
                </a:gridCol>
                <a:gridCol w="3231735">
                  <a:extLst>
                    <a:ext uri="{9D8B030D-6E8A-4147-A177-3AD203B41FA5}">
                      <a16:colId xmlns:a16="http://schemas.microsoft.com/office/drawing/2014/main" val="474185436"/>
                    </a:ext>
                  </a:extLst>
                </a:gridCol>
                <a:gridCol w="8026730">
                  <a:extLst>
                    <a:ext uri="{9D8B030D-6E8A-4147-A177-3AD203B41FA5}">
                      <a16:colId xmlns:a16="http://schemas.microsoft.com/office/drawing/2014/main" val="3300310692"/>
                    </a:ext>
                  </a:extLst>
                </a:gridCol>
              </a:tblGrid>
              <a:tr h="623509">
                <a:tc gridSpan="3">
                  <a:txBody>
                    <a:bodyPr/>
                    <a:lstStyle/>
                    <a:p>
                      <a:pPr marL="185738" marR="0" lvl="0" indent="0" algn="l" defTabSz="914400" rtl="0" eaLnBrk="1" fontAlgn="t"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1. Education</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hMerge="1">
                  <a:txBody>
                    <a:bodyPr/>
                    <a:lstStyle/>
                    <a:p>
                      <a:endParaRPr lang="en-GB"/>
                    </a:p>
                  </a:txBody>
                  <a:tcPr/>
                </a:tc>
                <a:tc hMerge="1">
                  <a:txBody>
                    <a:bodyPr/>
                    <a:lstStyle/>
                    <a:p>
                      <a:pPr algn="ctr" fontAlgn="t"/>
                      <a:endParaRPr kumimoji="0" lang="en-GB" sz="2000" b="1" i="0" u="none" strike="noStrike" kern="1200" cap="none" spc="5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63129" marR="63129" marT="63129" marB="6312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802811404"/>
                  </a:ext>
                </a:extLst>
              </a:tr>
              <a:tr h="495330">
                <a:tc gridSpan="2">
                  <a:txBody>
                    <a:bodyPr/>
                    <a:lstStyle/>
                    <a:p>
                      <a:pPr algn="ctr" fontAlgn="t"/>
                      <a:r>
                        <a:rPr kumimoji="0" lang="en-GB" sz="1600" b="1" i="0" u="none" strike="noStrike" kern="1200" cap="none" spc="50" normalizeH="0" baseline="0" noProof="0" dirty="0">
                          <a:ln>
                            <a:noFill/>
                          </a:ln>
                          <a:solidFill>
                            <a:schemeClr val="tx1"/>
                          </a:solidFill>
                          <a:effectLst/>
                          <a:uLnTx/>
                          <a:uFillTx/>
                          <a:latin typeface="Arial Nova Light" panose="020B0304020202020204" pitchFamily="34" charset="0"/>
                          <a:ea typeface="+mn-ea"/>
                          <a:cs typeface="Arial" panose="020B0604020202020204" pitchFamily="34" charset="0"/>
                        </a:rPr>
                        <a:t>Customers</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fontAlgn="t"/>
                      <a:endParaRPr kumimoji="0" lang="en-GB" sz="1800" b="1"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63129" marR="63129" marT="63129" marB="63129" anchor="ctr">
                    <a:lnL w="12700" cap="flat" cmpd="sng" algn="ctr">
                      <a:solidFill>
                        <a:srgbClr val="8ABD24"/>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8ABD2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kumimoji="0" lang="en-GB" sz="1600" b="1" i="0" u="none" strike="noStrike" kern="1200" cap="none" spc="50" normalizeH="0" baseline="0" noProof="0" dirty="0">
                          <a:ln>
                            <a:noFill/>
                          </a:ln>
                          <a:solidFill>
                            <a:schemeClr val="tx1"/>
                          </a:solidFill>
                          <a:effectLst/>
                          <a:uLnTx/>
                          <a:uFillTx/>
                          <a:latin typeface="Arial Nova Light" panose="020B0304020202020204" pitchFamily="34" charset="0"/>
                          <a:ea typeface="+mn-ea"/>
                          <a:cs typeface="Arial" panose="020B0604020202020204" pitchFamily="34" charset="0"/>
                        </a:rPr>
                        <a:t>Concerns and motivation</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3920681"/>
                  </a:ext>
                </a:extLst>
              </a:tr>
              <a:tr h="518182">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Local government official</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Heavy public scrutiny, budget certainty (creep not possible), local impact – local jobs, local suppliers, neighbourhood complaints, traffic and parking, equipment and storage, site safety and aesthetics. </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68224410"/>
                  </a:ext>
                </a:extLst>
              </a:tr>
              <a:tr h="646328">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School principal</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Programme certainty to avoid student/parent disruption, site safety and aesthetics, neighbour complaints, enhanced school reputation and enrolments due to new/upgraded facilities, disruption to visitors and casual users (</a:t>
                      </a:r>
                      <a:r>
                        <a:rPr lang="en-GB" sz="1200" spc="50" baseline="0" dirty="0" err="1">
                          <a:latin typeface="Arial Nova Light" panose="020B0304020202020204" pitchFamily="34" charset="0"/>
                          <a:cs typeface="Arial" panose="020B0604020202020204" pitchFamily="34" charset="0"/>
                        </a:rPr>
                        <a:t>eg</a:t>
                      </a:r>
                      <a:r>
                        <a:rPr lang="en-GB" sz="1200" spc="50" baseline="0" dirty="0">
                          <a:latin typeface="Arial Nova Light" panose="020B0304020202020204" pitchFamily="34" charset="0"/>
                          <a:cs typeface="Arial" panose="020B0604020202020204" pitchFamily="34" charset="0"/>
                        </a:rPr>
                        <a:t>: after-school clubs).</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871998"/>
                  </a:ext>
                </a:extLst>
              </a:tr>
              <a:tr h="650962">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School estates manager</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Future-proofing their buildings, plant and services, minimising running costs, energy efficiency, maximising their budget, managing maintenance, ensuring reliability, safety. </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79216220"/>
                  </a:ext>
                </a:extLst>
              </a:tr>
              <a:tr h="646328">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Managing director of privately owned and operated education facility</a:t>
                      </a:r>
                    </a:p>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University chancellor</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Providing facilities that are the first choice for fee-paying students and their parents, share-holder perception,  cost of construction and maintenance, value for money, reputation, safety.</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14894306"/>
                  </a:ext>
                </a:extLst>
              </a:tr>
              <a:tr h="729680">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solidFill>
                            <a:srgbClr val="09CDF2"/>
                          </a:solidFill>
                          <a:latin typeface="Arial Nova Light" panose="020B0304020202020204" pitchFamily="34" charset="0"/>
                          <a:cs typeface="Arial" panose="020B0604020202020204" pitchFamily="34" charset="0"/>
                        </a:rPr>
                        <a:t>Other customers and/or consultants?</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Wingdings" panose="05000000000000000000" pitchFamily="2" charset="2"/>
                        <a:buNone/>
                      </a:pPr>
                      <a:endParaRPr lang="en-GB" sz="1200" spc="50" baseline="0" dirty="0">
                        <a:latin typeface="Arial Nova Light" panose="020B0304020202020204" pitchFamily="34" charset="0"/>
                        <a:cs typeface="Arial" panose="020B0604020202020204" pitchFamily="34" charset="0"/>
                      </a:endParaRP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6949451"/>
                  </a:ext>
                </a:extLst>
              </a:tr>
              <a:tr h="729680">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spc="50" baseline="0" dirty="0">
                          <a:solidFill>
                            <a:srgbClr val="09CDF2"/>
                          </a:solidFill>
                          <a:latin typeface="Arial Nova Light" panose="020B0304020202020204" pitchFamily="34" charset="0"/>
                          <a:cs typeface="Arial" panose="020B0604020202020204" pitchFamily="34" charset="0"/>
                        </a:rPr>
                        <a:t>Insert rows as required</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Wingdings" panose="05000000000000000000" pitchFamily="2" charset="2"/>
                        <a:buNone/>
                      </a:pPr>
                      <a:endParaRPr lang="en-GB" sz="1200" spc="50" baseline="0" dirty="0">
                        <a:latin typeface="Arial Nova Light" panose="020B0304020202020204" pitchFamily="34" charset="0"/>
                        <a:cs typeface="Arial" panose="020B0604020202020204" pitchFamily="34" charset="0"/>
                      </a:endParaRP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39791503"/>
                  </a:ext>
                </a:extLst>
              </a:tr>
            </a:tbl>
          </a:graphicData>
        </a:graphic>
      </p:graphicFrame>
      <p:sp>
        <p:nvSpPr>
          <p:cNvPr id="2" name="TextBox 1">
            <a:extLst>
              <a:ext uri="{FF2B5EF4-FFF2-40B4-BE49-F238E27FC236}">
                <a16:creationId xmlns:a16="http://schemas.microsoft.com/office/drawing/2014/main" id="{C7E6A591-364E-969A-3983-BF79B6D4AE20}"/>
              </a:ext>
            </a:extLst>
          </p:cNvPr>
          <p:cNvSpPr txBox="1">
            <a:spLocks noGrp="1" noRot="1" noMove="1" noResize="1" noEditPoints="1" noAdjustHandles="1" noChangeArrowheads="1" noChangeShapeType="1"/>
          </p:cNvSpPr>
          <p:nvPr/>
        </p:nvSpPr>
        <p:spPr>
          <a:xfrm>
            <a:off x="274207" y="203498"/>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4.1 Customer and Consultant Personas</a:t>
            </a:r>
          </a:p>
        </p:txBody>
      </p:sp>
    </p:spTree>
    <p:extLst>
      <p:ext uri="{BB962C8B-B14F-4D97-AF65-F5344CB8AC3E}">
        <p14:creationId xmlns:p14="http://schemas.microsoft.com/office/powerpoint/2010/main" val="1344220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B6A05-A7AD-F35E-6382-3EFACB4E20B3}"/>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5DB56920-F2C7-D2DA-5D1C-CE14BD2FFFED}"/>
              </a:ext>
            </a:extLst>
          </p:cNvPr>
          <p:cNvGraphicFramePr>
            <a:graphicFrameLocks noGrp="1"/>
          </p:cNvGraphicFramePr>
          <p:nvPr>
            <p:extLst>
              <p:ext uri="{D42A27DB-BD31-4B8C-83A1-F6EECF244321}">
                <p14:modId xmlns:p14="http://schemas.microsoft.com/office/powerpoint/2010/main" val="575307096"/>
              </p:ext>
            </p:extLst>
          </p:nvPr>
        </p:nvGraphicFramePr>
        <p:xfrm>
          <a:off x="274207" y="819253"/>
          <a:ext cx="11410123" cy="5377594"/>
        </p:xfrm>
        <a:graphic>
          <a:graphicData uri="http://schemas.openxmlformats.org/drawingml/2006/table">
            <a:tbl>
              <a:tblPr/>
              <a:tblGrid>
                <a:gridCol w="163115">
                  <a:extLst>
                    <a:ext uri="{9D8B030D-6E8A-4147-A177-3AD203B41FA5}">
                      <a16:colId xmlns:a16="http://schemas.microsoft.com/office/drawing/2014/main" val="3201935299"/>
                    </a:ext>
                  </a:extLst>
                </a:gridCol>
                <a:gridCol w="3048000">
                  <a:extLst>
                    <a:ext uri="{9D8B030D-6E8A-4147-A177-3AD203B41FA5}">
                      <a16:colId xmlns:a16="http://schemas.microsoft.com/office/drawing/2014/main" val="474185436"/>
                    </a:ext>
                  </a:extLst>
                </a:gridCol>
                <a:gridCol w="8199008">
                  <a:extLst>
                    <a:ext uri="{9D8B030D-6E8A-4147-A177-3AD203B41FA5}">
                      <a16:colId xmlns:a16="http://schemas.microsoft.com/office/drawing/2014/main" val="3300310692"/>
                    </a:ext>
                  </a:extLst>
                </a:gridCol>
              </a:tblGrid>
              <a:tr h="708498">
                <a:tc gridSpan="3">
                  <a:txBody>
                    <a:bodyPr/>
                    <a:lstStyle/>
                    <a:p>
                      <a:pPr marL="185738" marR="0" lvl="0" indent="0" algn="l" defTabSz="914400" rtl="0" eaLnBrk="1" fontAlgn="t"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1. Corporate office</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hMerge="1">
                  <a:txBody>
                    <a:bodyPr/>
                    <a:lstStyle/>
                    <a:p>
                      <a:endParaRPr lang="en-GB"/>
                    </a:p>
                  </a:txBody>
                  <a:tcPr/>
                </a:tc>
                <a:tc hMerge="1">
                  <a:txBody>
                    <a:bodyPr/>
                    <a:lstStyle/>
                    <a:p>
                      <a:pPr algn="ctr" fontAlgn="t"/>
                      <a:endParaRPr kumimoji="0" lang="en-GB" sz="2000" b="1" i="0" u="none" strike="noStrike" kern="1200" cap="none" spc="5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63129" marR="63129" marT="63129" marB="6312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802811404"/>
                  </a:ext>
                </a:extLst>
              </a:tr>
              <a:tr h="562847">
                <a:tc gridSpan="2">
                  <a:txBody>
                    <a:bodyPr/>
                    <a:lstStyle/>
                    <a:p>
                      <a:pPr algn="ctr" fontAlgn="t"/>
                      <a:r>
                        <a:rPr kumimoji="0" lang="en-GB" sz="1600" b="1" i="0" u="none" strike="noStrike" kern="1200" cap="none" spc="50" normalizeH="0" baseline="0" noProof="0" dirty="0">
                          <a:ln>
                            <a:noFill/>
                          </a:ln>
                          <a:solidFill>
                            <a:schemeClr val="tx1"/>
                          </a:solidFill>
                          <a:effectLst/>
                          <a:uLnTx/>
                          <a:uFillTx/>
                          <a:latin typeface="Arial Nova Light" panose="020B0304020202020204" pitchFamily="34" charset="0"/>
                          <a:ea typeface="+mn-ea"/>
                          <a:cs typeface="Arial" panose="020B0604020202020204" pitchFamily="34" charset="0"/>
                        </a:rPr>
                        <a:t>Customers</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fontAlgn="t"/>
                      <a:endParaRPr kumimoji="0" lang="en-GB" sz="1800" b="1"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63129" marR="63129" marT="63129" marB="63129" anchor="ctr">
                    <a:lnL w="12700" cap="flat" cmpd="sng" algn="ctr">
                      <a:solidFill>
                        <a:srgbClr val="8ABD24"/>
                      </a:solid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rgbClr val="8ABD24"/>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kumimoji="0" lang="en-GB" sz="1600" b="1" i="0" u="none" strike="noStrike" kern="1200" cap="none" spc="50" normalizeH="0" baseline="0" noProof="0" dirty="0">
                          <a:ln>
                            <a:noFill/>
                          </a:ln>
                          <a:solidFill>
                            <a:schemeClr val="tx1"/>
                          </a:solidFill>
                          <a:effectLst/>
                          <a:uLnTx/>
                          <a:uFillTx/>
                          <a:latin typeface="Arial Nova Light" panose="020B0304020202020204" pitchFamily="34" charset="0"/>
                          <a:ea typeface="+mn-ea"/>
                          <a:cs typeface="Arial" panose="020B0604020202020204" pitchFamily="34" charset="0"/>
                        </a:rPr>
                        <a:t>Concern and motivation</a:t>
                      </a: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3920681"/>
                  </a:ext>
                </a:extLst>
              </a:tr>
              <a:tr h="588807">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Property developer</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Programme certainty to ensure tenants can occupy asap, value for money, durability of finished product, efficiency of services, ease of maintenance, damage to common areas while construction is underway</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68224410"/>
                  </a:ext>
                </a:extLst>
              </a:tr>
              <a:tr h="734417">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Corporate tenant</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Programme certainty to minimise disruption to employees and business continuity, sequencing options </a:t>
                      </a:r>
                      <a:r>
                        <a:rPr lang="en-GB" sz="1200" spc="50" baseline="0" dirty="0" err="1">
                          <a:latin typeface="Arial Nova Light" panose="020B0304020202020204" pitchFamily="34" charset="0"/>
                          <a:cs typeface="Arial" panose="020B0604020202020204" pitchFamily="34" charset="0"/>
                        </a:rPr>
                        <a:t>eg</a:t>
                      </a:r>
                      <a:r>
                        <a:rPr lang="en-GB" sz="1200" spc="50" baseline="0" dirty="0">
                          <a:latin typeface="Arial Nova Light" panose="020B0304020202020204" pitchFamily="34" charset="0"/>
                          <a:cs typeface="Arial" panose="020B0604020202020204" pitchFamily="34" charset="0"/>
                        </a:rPr>
                        <a:t>: phased occupation, if already in occupation possibility of phased works to avoid potential additional cost and inconvenience of moving employees to temporary relocation, complaints from other tenants.</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871998"/>
                  </a:ext>
                </a:extLst>
              </a:tr>
              <a:tr h="739689">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Building management facilities manager</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92075"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Complaints from other tenants, site logistics and safety, site noise and aesthetics, disruption to services (utilities) incorporation of services into BMS, site security, disruption to visitors’ experience.</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79216220"/>
                  </a:ext>
                </a:extLst>
              </a:tr>
              <a:tr h="660613">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Tenants' facilities manager</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92075">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Ease of operation, maintenance and cleaning of the space post-works.</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14894306"/>
                  </a:ext>
                </a:extLst>
              </a:tr>
              <a:tr h="762083">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indent="0">
                        <a:buFont typeface="Wingdings" panose="05000000000000000000" pitchFamily="2" charset="2"/>
                        <a:buNone/>
                      </a:pPr>
                      <a:r>
                        <a:rPr lang="en-GB" sz="1200" spc="50" baseline="0" dirty="0">
                          <a:solidFill>
                            <a:srgbClr val="09CDF2"/>
                          </a:solidFill>
                          <a:latin typeface="Arial Nova Light" panose="020B0304020202020204" pitchFamily="34" charset="0"/>
                          <a:cs typeface="Arial" panose="020B0604020202020204" pitchFamily="34" charset="0"/>
                        </a:rPr>
                        <a:t>Other customers and consultants?</a:t>
                      </a: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Wingdings" panose="05000000000000000000" pitchFamily="2" charset="2"/>
                        <a:buNone/>
                      </a:pPr>
                      <a:endParaRPr lang="en-GB" sz="1200" spc="50" baseline="0" dirty="0">
                        <a:latin typeface="Arial Nova Light" panose="020B0304020202020204" pitchFamily="34" charset="0"/>
                        <a:cs typeface="Arial" panose="020B0604020202020204" pitchFamily="34" charset="0"/>
                      </a:endParaRP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6949451"/>
                  </a:ext>
                </a:extLst>
              </a:tr>
              <a:tr h="520783">
                <a:tc>
                  <a:txBody>
                    <a:bodyPr/>
                    <a:lstStyle/>
                    <a:p>
                      <a:pPr marL="0" marR="0" lvl="0" indent="0" algn="ctr" defTabSz="1007943" rtl="0" eaLnBrk="1" fontAlgn="t" latinLnBrk="0" hangingPunct="1">
                        <a:lnSpc>
                          <a:spcPct val="100000"/>
                        </a:lnSpc>
                        <a:spcBef>
                          <a:spcPts val="0"/>
                        </a:spcBef>
                        <a:spcAft>
                          <a:spcPts val="0"/>
                        </a:spcAft>
                        <a:buClrTx/>
                        <a:buSzTx/>
                        <a:buFontTx/>
                        <a:buNone/>
                        <a:tabLst/>
                        <a:defRPr/>
                      </a:pPr>
                      <a:endParaRPr kumimoji="0" lang="en-GB" sz="1400" b="1" i="0" u="none" strike="noStrike" kern="1200" cap="none" spc="50" normalizeH="0" baseline="0" noProof="0" dirty="0">
                        <a:ln>
                          <a:noFill/>
                        </a:ln>
                        <a:solidFill>
                          <a:schemeClr val="bg1"/>
                        </a:solidFill>
                        <a:effectLst/>
                        <a:uLnTx/>
                        <a:uFillTx/>
                        <a:latin typeface="Arial Nova Light" panose="020B0304020202020204" pitchFamily="34" charset="0"/>
                        <a:ea typeface="+mn-ea"/>
                        <a:cs typeface="Arial" panose="020B0604020202020204" pitchFamily="34" charset="0"/>
                      </a:endParaRPr>
                    </a:p>
                  </a:txBody>
                  <a:tcPr marL="63129" marR="63129" marT="63129" marB="63129"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GB" sz="1200" spc="50" baseline="0" dirty="0">
                        <a:solidFill>
                          <a:srgbClr val="09CDF2"/>
                        </a:solidFill>
                        <a:latin typeface="Arial Nova Light" panose="020B03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200" spc="50" baseline="0" dirty="0">
                          <a:solidFill>
                            <a:srgbClr val="09CDF2"/>
                          </a:solidFill>
                          <a:latin typeface="Arial Nova Light" panose="020B0304020202020204" pitchFamily="34" charset="0"/>
                          <a:cs typeface="Arial" panose="020B0604020202020204" pitchFamily="34" charset="0"/>
                        </a:rPr>
                        <a:t>Insert rows as required</a:t>
                      </a:r>
                    </a:p>
                    <a:p>
                      <a:pPr marL="0" indent="0">
                        <a:buFont typeface="Wingdings" panose="05000000000000000000" pitchFamily="2" charset="2"/>
                        <a:buNone/>
                      </a:pPr>
                      <a:endParaRPr lang="en-GB" sz="1200" spc="50" baseline="0" dirty="0">
                        <a:solidFill>
                          <a:srgbClr val="09CDF2"/>
                        </a:solidFill>
                        <a:latin typeface="Arial Nova Light" panose="020B0304020202020204" pitchFamily="34" charset="0"/>
                        <a:cs typeface="Arial" panose="020B0604020202020204" pitchFamily="34" charset="0"/>
                      </a:endParaRP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Wingdings" panose="05000000000000000000" pitchFamily="2" charset="2"/>
                        <a:buNone/>
                      </a:pPr>
                      <a:endParaRPr lang="en-GB" sz="1200" spc="50" baseline="0" dirty="0">
                        <a:latin typeface="Arial Nova Light" panose="020B0304020202020204" pitchFamily="34" charset="0"/>
                        <a:cs typeface="Arial" panose="020B0604020202020204" pitchFamily="34" charset="0"/>
                      </a:endParaRPr>
                    </a:p>
                  </a:txBody>
                  <a:tcPr marL="72000" marR="36000" marT="36000" marB="36000"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40019335"/>
                  </a:ext>
                </a:extLst>
              </a:tr>
            </a:tbl>
          </a:graphicData>
        </a:graphic>
      </p:graphicFrame>
      <p:sp>
        <p:nvSpPr>
          <p:cNvPr id="2" name="TextBox 1">
            <a:extLst>
              <a:ext uri="{FF2B5EF4-FFF2-40B4-BE49-F238E27FC236}">
                <a16:creationId xmlns:a16="http://schemas.microsoft.com/office/drawing/2014/main" id="{917BAB96-9A82-D0ED-2250-A28F1AC958F8}"/>
              </a:ext>
            </a:extLst>
          </p:cNvPr>
          <p:cNvSpPr txBox="1">
            <a:spLocks noGrp="1" noRot="1" noMove="1" noResize="1" noEditPoints="1" noAdjustHandles="1" noChangeArrowheads="1" noChangeShapeType="1"/>
          </p:cNvSpPr>
          <p:nvPr/>
        </p:nvSpPr>
        <p:spPr>
          <a:xfrm>
            <a:off x="274207" y="203498"/>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4.2 Customer and Consultant Personas</a:t>
            </a:r>
          </a:p>
        </p:txBody>
      </p:sp>
    </p:spTree>
    <p:extLst>
      <p:ext uri="{BB962C8B-B14F-4D97-AF65-F5344CB8AC3E}">
        <p14:creationId xmlns:p14="http://schemas.microsoft.com/office/powerpoint/2010/main" val="3628484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4B264-7190-6F6A-B546-742C669AC9F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B2C7B16-46FF-E2B6-959B-D81F9CD68D8F}"/>
              </a:ext>
            </a:extLst>
          </p:cNvPr>
          <p:cNvSpPr txBox="1">
            <a:spLocks noGrp="1" noRot="1" noMove="1" noResize="1" noEditPoints="1" noAdjustHandles="1" noChangeArrowheads="1" noChangeShapeType="1"/>
          </p:cNvSpPr>
          <p:nvPr/>
        </p:nvSpPr>
        <p:spPr>
          <a:xfrm>
            <a:off x="349138" y="759038"/>
            <a:ext cx="11273019" cy="4924425"/>
          </a:xfrm>
          <a:prstGeom prst="rect">
            <a:avLst/>
          </a:prstGeom>
          <a:solidFill>
            <a:schemeClr val="bg1">
              <a:lumMod val="95000"/>
            </a:schemeClr>
          </a:solidFill>
        </p:spPr>
        <p:txBody>
          <a:bodyPr wrap="square" rtlCol="0">
            <a:spAutoFit/>
          </a:bodyPr>
          <a:lstStyle/>
          <a:p>
            <a:pPr marL="357188"/>
            <a:endParaRPr lang="en-GB" sz="1600" dirty="0">
              <a:latin typeface="Arial Nova Light" panose="020B0304020202020204" pitchFamily="34" charset="0"/>
            </a:endParaRPr>
          </a:p>
          <a:p>
            <a:pPr marL="357188">
              <a:spcAft>
                <a:spcPts val="600"/>
              </a:spcAft>
            </a:pPr>
            <a:r>
              <a:rPr lang="en-GB" sz="1600" b="1" dirty="0">
                <a:latin typeface="Arial Nova Light" panose="020B0304020202020204" pitchFamily="34" charset="0"/>
              </a:rPr>
              <a:t>Leveraging prior experience to inform your market proposition</a:t>
            </a:r>
          </a:p>
          <a:p>
            <a:pPr marL="357188">
              <a:spcAft>
                <a:spcPts val="600"/>
              </a:spcAft>
            </a:pPr>
            <a:r>
              <a:rPr lang="en-GB" sz="1600" dirty="0">
                <a:latin typeface="Arial Nova Light" panose="020B0304020202020204" pitchFamily="34" charset="0"/>
              </a:rPr>
              <a:t>Take the time to assess your experience and success delivering solutions to past and existing B2B customers and consultants. This will result in accurate, first-hand information about people who already trust and buy from you.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This approach offers several key advantages: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Your existing customers provide first-party data, which is information you collect directly from your interactions with them (for example, post-tender submission feedback, site visits, meetings, post-occupation surveys etc). This data is highly accurate and reflects real-world behaviour, as opposed to third-party data or assumptions. </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Reflecting on your past and existing relationships with B2B customers and consultants will help you to validate and understand what is driving the type of new customers you are targeting. </a:t>
            </a:r>
          </a:p>
          <a:p>
            <a:pPr marL="357188"/>
            <a:endParaRPr lang="en-GB" sz="1600" dirty="0">
              <a:latin typeface="Arial Nova Light" panose="020B0304020202020204" pitchFamily="34" charset="0"/>
            </a:endParaRPr>
          </a:p>
          <a:p>
            <a:pPr marL="357188"/>
            <a:r>
              <a:rPr lang="en-GB" sz="1600" b="1" dirty="0">
                <a:latin typeface="Arial Nova Light" panose="020B0304020202020204" pitchFamily="34" charset="0"/>
              </a:rPr>
              <a:t>Note: </a:t>
            </a:r>
            <a:r>
              <a:rPr lang="en-GB" sz="1600" dirty="0">
                <a:latin typeface="Arial Nova Light" panose="020B0304020202020204" pitchFamily="34" charset="0"/>
              </a:rPr>
              <a:t>Analysing customer feedback and behaviour provides direct insights into pain points, unmet needs, and what features customers value most. This is only one of the key reasons that many B2B organisations conduct structured Customer Experience programmes. For more information refer to my YouTube channel for the video titled “</a:t>
            </a:r>
            <a:r>
              <a:rPr lang="en-GB" sz="1600" b="1" dirty="0">
                <a:latin typeface="Arial Nova Light" panose="020B0304020202020204" pitchFamily="34" charset="0"/>
              </a:rPr>
              <a:t>The Customer Experience Programme Every Contractor Needs</a:t>
            </a:r>
            <a:r>
              <a:rPr lang="en-GB" sz="1600" dirty="0">
                <a:latin typeface="Arial Nova Light" panose="020B0304020202020204" pitchFamily="34" charset="0"/>
              </a:rPr>
              <a:t>”.</a:t>
            </a:r>
          </a:p>
          <a:p>
            <a:pPr marL="92075"/>
            <a:endParaRPr lang="en-GB" sz="1600" dirty="0">
              <a:latin typeface="Arial Nova Light" panose="020B03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CFBC8B0-98B9-CD28-9B65-2A0EE0EC977C}"/>
              </a:ext>
            </a:extLst>
          </p:cNvPr>
          <p:cNvSpPr txBox="1">
            <a:spLocks noGrp="1" noRot="1" noMove="1" noResize="1" noEditPoints="1" noAdjustHandles="1" noChangeArrowheads="1" noChangeShapeType="1"/>
          </p:cNvSpPr>
          <p:nvPr/>
        </p:nvSpPr>
        <p:spPr>
          <a:xfrm>
            <a:off x="349138" y="216750"/>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5.0 Leveraging Experience</a:t>
            </a:r>
          </a:p>
        </p:txBody>
      </p:sp>
    </p:spTree>
    <p:extLst>
      <p:ext uri="{BB962C8B-B14F-4D97-AF65-F5344CB8AC3E}">
        <p14:creationId xmlns:p14="http://schemas.microsoft.com/office/powerpoint/2010/main" val="9014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A34641-41BB-BF78-389A-6383D2A7F849}"/>
              </a:ext>
            </a:extLst>
          </p:cNvPr>
          <p:cNvSpPr txBox="1">
            <a:spLocks noGrp="1" noRot="1" noMove="1" noResize="1" noEditPoints="1" noAdjustHandles="1" noChangeArrowheads="1" noChangeShapeType="1"/>
          </p:cNvSpPr>
          <p:nvPr/>
        </p:nvSpPr>
        <p:spPr>
          <a:xfrm>
            <a:off x="532078" y="1062121"/>
            <a:ext cx="11196096" cy="5016758"/>
          </a:xfrm>
          <a:prstGeom prst="rect">
            <a:avLst/>
          </a:prstGeom>
          <a:solidFill>
            <a:schemeClr val="bg1">
              <a:lumMod val="95000"/>
            </a:schemeClr>
          </a:solidFill>
        </p:spPr>
        <p:txBody>
          <a:bodyPr wrap="square">
            <a:spAutoFit/>
          </a:bodyPr>
          <a:lstStyle/>
          <a:p>
            <a:pPr marL="265113"/>
            <a:endParaRPr lang="en-GB" sz="1600" dirty="0">
              <a:latin typeface="Arial Nova Light" panose="020B0304020202020204" pitchFamily="34" charset="0"/>
            </a:endParaRPr>
          </a:p>
          <a:p>
            <a:pPr marL="265113"/>
            <a:r>
              <a:rPr lang="en-GB" sz="1600" dirty="0">
                <a:latin typeface="Arial Nova Light" panose="020B0304020202020204" pitchFamily="34" charset="0"/>
              </a:rPr>
              <a:t>In B2B construction, most people we reach with our sales and marketing efforts aren’t actively looking for construction services at that exact moment. Therefore, numbers like website traffic, or views on social media don’t mean much on their own. What matters is whether the people we are reaching actually match our ideal customer profile. It is pointless launching into sales and marketing activities before we know who we are trying to engage with.</a:t>
            </a:r>
          </a:p>
          <a:p>
            <a:pPr marL="265113"/>
            <a:endParaRPr lang="en-GB" sz="1600" dirty="0">
              <a:latin typeface="Arial Nova Light" panose="020B0304020202020204" pitchFamily="34" charset="0"/>
            </a:endParaRPr>
          </a:p>
          <a:p>
            <a:pPr marL="265113"/>
            <a:r>
              <a:rPr lang="en-GB" sz="1600" dirty="0">
                <a:latin typeface="Arial Nova Light" panose="020B0304020202020204" pitchFamily="34" charset="0"/>
              </a:rPr>
              <a:t>The B2B buying process is complex. There are usually multiple stakeholders involved — property teams, operations, finance, and procurement. In addition, their decisions are influenced by other internal and external stakeholders ranging from their own employees and customers through to community groups and professional associations. B2B customers also frequently engage the services and advice of construction industry consultants including architects, project managers, and cost consultants etc. Each of these stakeholders has different priorities. This makes the relevance and timing of our approach critical.</a:t>
            </a:r>
          </a:p>
          <a:p>
            <a:pPr marL="265113"/>
            <a:endParaRPr lang="en-GB" sz="1600" dirty="0">
              <a:latin typeface="Arial Nova Light" panose="020B0304020202020204" pitchFamily="34" charset="0"/>
            </a:endParaRPr>
          </a:p>
          <a:p>
            <a:pPr marL="265113"/>
            <a:r>
              <a:rPr lang="en-GB" sz="1600" dirty="0">
                <a:latin typeface="Arial Nova Light" panose="020B0304020202020204" pitchFamily="34" charset="0"/>
              </a:rPr>
              <a:t>Unlike selling a product, where you can demonstrate features and benefits, securing a construction contract depends on building trust, understanding the B2B organisation’s challenges, and being top-of-mind of decision makers well before a project goes to tender.</a:t>
            </a:r>
          </a:p>
          <a:p>
            <a:pPr marL="265113"/>
            <a:endParaRPr lang="en-GB" sz="1600" dirty="0">
              <a:latin typeface="Arial Nova Light" panose="020B0304020202020204" pitchFamily="34" charset="0"/>
            </a:endParaRPr>
          </a:p>
          <a:p>
            <a:pPr marL="265113"/>
            <a:r>
              <a:rPr lang="en-GB" sz="1600" dirty="0">
                <a:latin typeface="Arial Nova Light" panose="020B0304020202020204" pitchFamily="34" charset="0"/>
              </a:rPr>
              <a:t>In our quest to secure new B2B construction work, the goal isn’t to be seen by everyone. It’s to be known and trusted by the right people, at the right time. This workbook out steps to the foundation of our B2B customer strategy.</a:t>
            </a:r>
          </a:p>
          <a:p>
            <a:pPr marL="265113"/>
            <a:endParaRPr lang="en-GB" sz="1600" dirty="0">
              <a:latin typeface="Arial Nova Light" panose="020B0304020202020204" pitchFamily="34" charset="0"/>
            </a:endParaRPr>
          </a:p>
        </p:txBody>
      </p:sp>
      <p:sp>
        <p:nvSpPr>
          <p:cNvPr id="5" name="TextBox 4">
            <a:extLst>
              <a:ext uri="{FF2B5EF4-FFF2-40B4-BE49-F238E27FC236}">
                <a16:creationId xmlns:a16="http://schemas.microsoft.com/office/drawing/2014/main" id="{405EFAC3-2375-F714-27CC-8605A0F18085}"/>
              </a:ext>
            </a:extLst>
          </p:cNvPr>
          <p:cNvSpPr txBox="1">
            <a:spLocks noGrp="1" noRot="1" noMove="1" noResize="1" noEditPoints="1" noAdjustHandles="1" noChangeArrowheads="1" noChangeShapeType="1"/>
          </p:cNvSpPr>
          <p:nvPr/>
        </p:nvSpPr>
        <p:spPr>
          <a:xfrm>
            <a:off x="532078" y="228716"/>
            <a:ext cx="9791365"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Introduction – Why do we need to understand our target audience?</a:t>
            </a:r>
          </a:p>
        </p:txBody>
      </p:sp>
    </p:spTree>
    <p:extLst>
      <p:ext uri="{BB962C8B-B14F-4D97-AF65-F5344CB8AC3E}">
        <p14:creationId xmlns:p14="http://schemas.microsoft.com/office/powerpoint/2010/main" val="4022795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E93F1-A974-3C00-B854-34247D222A5A}"/>
            </a:ext>
          </a:extLst>
        </p:cNvPr>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B930192C-D7A6-EC8F-727D-91605E17141A}"/>
              </a:ext>
            </a:extLst>
          </p:cNvPr>
          <p:cNvGraphicFramePr>
            <a:graphicFrameLocks noGrp="1"/>
          </p:cNvGraphicFramePr>
          <p:nvPr>
            <p:extLst>
              <p:ext uri="{D42A27DB-BD31-4B8C-83A1-F6EECF244321}">
                <p14:modId xmlns:p14="http://schemas.microsoft.com/office/powerpoint/2010/main" val="1262836333"/>
              </p:ext>
            </p:extLst>
          </p:nvPr>
        </p:nvGraphicFramePr>
        <p:xfrm>
          <a:off x="445105" y="863190"/>
          <a:ext cx="11495103" cy="4676009"/>
        </p:xfrm>
        <a:graphic>
          <a:graphicData uri="http://schemas.openxmlformats.org/drawingml/2006/table">
            <a:tbl>
              <a:tblPr firstRow="1" bandRow="1">
                <a:tableStyleId>{5C22544A-7EE6-4342-B048-85BDC9FD1C3A}</a:tableStyleId>
              </a:tblPr>
              <a:tblGrid>
                <a:gridCol w="1832487">
                  <a:extLst>
                    <a:ext uri="{9D8B030D-6E8A-4147-A177-3AD203B41FA5}">
                      <a16:colId xmlns:a16="http://schemas.microsoft.com/office/drawing/2014/main" val="907177919"/>
                    </a:ext>
                  </a:extLst>
                </a:gridCol>
                <a:gridCol w="1472773">
                  <a:extLst>
                    <a:ext uri="{9D8B030D-6E8A-4147-A177-3AD203B41FA5}">
                      <a16:colId xmlns:a16="http://schemas.microsoft.com/office/drawing/2014/main" val="3982811875"/>
                    </a:ext>
                  </a:extLst>
                </a:gridCol>
                <a:gridCol w="821635">
                  <a:extLst>
                    <a:ext uri="{9D8B030D-6E8A-4147-A177-3AD203B41FA5}">
                      <a16:colId xmlns:a16="http://schemas.microsoft.com/office/drawing/2014/main" val="86530309"/>
                    </a:ext>
                  </a:extLst>
                </a:gridCol>
                <a:gridCol w="662609">
                  <a:extLst>
                    <a:ext uri="{9D8B030D-6E8A-4147-A177-3AD203B41FA5}">
                      <a16:colId xmlns:a16="http://schemas.microsoft.com/office/drawing/2014/main" val="2041510620"/>
                    </a:ext>
                  </a:extLst>
                </a:gridCol>
                <a:gridCol w="2120348">
                  <a:extLst>
                    <a:ext uri="{9D8B030D-6E8A-4147-A177-3AD203B41FA5}">
                      <a16:colId xmlns:a16="http://schemas.microsoft.com/office/drawing/2014/main" val="347141515"/>
                    </a:ext>
                  </a:extLst>
                </a:gridCol>
                <a:gridCol w="913547">
                  <a:extLst>
                    <a:ext uri="{9D8B030D-6E8A-4147-A177-3AD203B41FA5}">
                      <a16:colId xmlns:a16="http://schemas.microsoft.com/office/drawing/2014/main" val="2635632015"/>
                    </a:ext>
                  </a:extLst>
                </a:gridCol>
                <a:gridCol w="601989">
                  <a:extLst>
                    <a:ext uri="{9D8B030D-6E8A-4147-A177-3AD203B41FA5}">
                      <a16:colId xmlns:a16="http://schemas.microsoft.com/office/drawing/2014/main" val="2592640201"/>
                    </a:ext>
                  </a:extLst>
                </a:gridCol>
                <a:gridCol w="593885">
                  <a:extLst>
                    <a:ext uri="{9D8B030D-6E8A-4147-A177-3AD203B41FA5}">
                      <a16:colId xmlns:a16="http://schemas.microsoft.com/office/drawing/2014/main" val="1046774755"/>
                    </a:ext>
                  </a:extLst>
                </a:gridCol>
                <a:gridCol w="633779">
                  <a:extLst>
                    <a:ext uri="{9D8B030D-6E8A-4147-A177-3AD203B41FA5}">
                      <a16:colId xmlns:a16="http://schemas.microsoft.com/office/drawing/2014/main" val="389922630"/>
                    </a:ext>
                  </a:extLst>
                </a:gridCol>
                <a:gridCol w="1842051">
                  <a:extLst>
                    <a:ext uri="{9D8B030D-6E8A-4147-A177-3AD203B41FA5}">
                      <a16:colId xmlns:a16="http://schemas.microsoft.com/office/drawing/2014/main" val="701304770"/>
                    </a:ext>
                  </a:extLst>
                </a:gridCol>
              </a:tblGrid>
              <a:tr h="728515">
                <a:tc gridSpan="6">
                  <a:txBody>
                    <a:bodyPr/>
                    <a:lstStyle/>
                    <a:p>
                      <a:pPr marL="87313" indent="4763" algn="l"/>
                      <a:r>
                        <a:rPr lang="en-GB" sz="1200" spc="50" baseline="0" dirty="0">
                          <a:solidFill>
                            <a:schemeClr val="tx1"/>
                          </a:solidFill>
                          <a:latin typeface="Arial Nova Light" panose="020B0304020202020204" pitchFamily="34" charset="0"/>
                          <a:cs typeface="Arial" panose="020B0604020202020204" pitchFamily="34" charset="0"/>
                        </a:rPr>
                        <a:t>Consult your data base or company CRM to identify past and/or existing contacts that match target customer and consultant criteria. </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lnTlToBr w="12700" cmpd="sng">
                      <a:noFill/>
                      <a:prstDash val="solid"/>
                    </a:lnTlToBr>
                    <a:lnBlToTr w="12700" cmpd="sng">
                      <a:noFill/>
                      <a:prstDash val="solid"/>
                    </a:lnBlToTr>
                    <a:solidFill>
                      <a:srgbClr val="09CDF2"/>
                    </a:solidFill>
                  </a:tcPr>
                </a:tc>
                <a:tc hMerge="1">
                  <a:txBody>
                    <a:bodyPr/>
                    <a:lstStyle/>
                    <a:p>
                      <a:pPr algn="ctr"/>
                      <a:endParaRPr lang="en-GB" sz="1000" spc="5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rgbClr val="CBE54D"/>
                      </a:solidFill>
                      <a:prstDash val="solid"/>
                      <a:round/>
                      <a:headEnd type="none" w="med" len="med"/>
                      <a:tailEnd type="none" w="med" len="med"/>
                    </a:lnL>
                    <a:lnR w="12700" cap="flat" cmpd="sng" algn="ctr">
                      <a:solidFill>
                        <a:srgbClr val="CBE54D"/>
                      </a:solidFill>
                      <a:prstDash val="solid"/>
                      <a:round/>
                      <a:headEnd type="none" w="med" len="med"/>
                      <a:tailEnd type="none" w="med" len="med"/>
                    </a:lnR>
                    <a:lnT w="12700" cap="flat" cmpd="sng" algn="ctr">
                      <a:solidFill>
                        <a:srgbClr val="CBE54D"/>
                      </a:solid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rgbClr val="CBE54D"/>
                    </a:solidFill>
                  </a:tcPr>
                </a:tc>
                <a:tc hMerge="1">
                  <a:txBody>
                    <a:bodyPr/>
                    <a:lstStyle/>
                    <a:p>
                      <a:pPr algn="ctr"/>
                      <a:endParaRPr lang="en-GB" sz="1000" spc="5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rgbClr val="CBE54D"/>
                      </a:solidFill>
                      <a:prstDash val="solid"/>
                      <a:round/>
                      <a:headEnd type="none" w="med" len="med"/>
                      <a:tailEnd type="none" w="med" len="med"/>
                    </a:lnL>
                    <a:lnR w="12700" cap="flat" cmpd="sng" algn="ctr">
                      <a:solidFill>
                        <a:srgbClr val="CBE54D"/>
                      </a:solidFill>
                      <a:prstDash val="solid"/>
                      <a:round/>
                      <a:headEnd type="none" w="med" len="med"/>
                      <a:tailEnd type="none" w="med" len="med"/>
                    </a:lnR>
                    <a:lnT w="12700" cap="flat" cmpd="sng" algn="ctr">
                      <a:solidFill>
                        <a:srgbClr val="CBE54D"/>
                      </a:solid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rgbClr val="CBE54D"/>
                    </a:solidFill>
                  </a:tcPr>
                </a:tc>
                <a:tc hMerge="1">
                  <a:txBody>
                    <a:bodyPr/>
                    <a:lstStyle/>
                    <a:p>
                      <a:pPr algn="ctr"/>
                      <a:endParaRPr lang="en-GB" sz="1000" spc="5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rgbClr val="CBE54D"/>
                      </a:solidFill>
                      <a:prstDash val="solid"/>
                      <a:round/>
                      <a:headEnd type="none" w="med" len="med"/>
                      <a:tailEnd type="none" w="med" len="med"/>
                    </a:lnL>
                    <a:lnR w="12700" cap="flat" cmpd="sng" algn="ctr">
                      <a:solidFill>
                        <a:srgbClr val="CBE54D"/>
                      </a:solidFill>
                      <a:prstDash val="solid"/>
                      <a:round/>
                      <a:headEnd type="none" w="med" len="med"/>
                      <a:tailEnd type="none" w="med" len="med"/>
                    </a:lnR>
                    <a:lnT w="12700" cap="flat" cmpd="sng" algn="ctr">
                      <a:solidFill>
                        <a:srgbClr val="CBE54D"/>
                      </a:solid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rgbClr val="CBE54D"/>
                    </a:solidFill>
                  </a:tcPr>
                </a:tc>
                <a:tc hMerge="1">
                  <a:txBody>
                    <a:bodyPr/>
                    <a:lstStyle/>
                    <a:p>
                      <a:pPr algn="ctr"/>
                      <a:endParaRPr lang="en-GB" sz="1000" spc="5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rgbClr val="CBE54D"/>
                      </a:solidFill>
                      <a:prstDash val="solid"/>
                      <a:round/>
                      <a:headEnd type="none" w="med" len="med"/>
                      <a:tailEnd type="none" w="med" len="med"/>
                    </a:lnL>
                    <a:lnR w="12700" cap="flat" cmpd="sng" algn="ctr">
                      <a:solidFill>
                        <a:srgbClr val="CBE54D"/>
                      </a:solidFill>
                      <a:prstDash val="solid"/>
                      <a:round/>
                      <a:headEnd type="none" w="med" len="med"/>
                      <a:tailEnd type="none" w="med" len="med"/>
                    </a:lnR>
                    <a:lnT w="12700" cap="flat" cmpd="sng" algn="ctr">
                      <a:solidFill>
                        <a:srgbClr val="CBE54D"/>
                      </a:solid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rgbClr val="CBE54D"/>
                    </a:solidFill>
                  </a:tcPr>
                </a:tc>
                <a:tc hMerge="1">
                  <a:txBody>
                    <a:bodyPr/>
                    <a:lstStyle/>
                    <a:p>
                      <a:pPr algn="ctr"/>
                      <a:endParaRPr lang="en-GB" sz="1000" spc="50"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rgbClr val="CBE54D"/>
                      </a:solidFill>
                      <a:prstDash val="solid"/>
                      <a:round/>
                      <a:headEnd type="none" w="med" len="med"/>
                      <a:tailEnd type="none" w="med" len="med"/>
                    </a:lnL>
                    <a:lnR w="12700" cap="flat" cmpd="sng" algn="ctr">
                      <a:solidFill>
                        <a:srgbClr val="CBE54D"/>
                      </a:solidFill>
                      <a:prstDash val="solid"/>
                      <a:round/>
                      <a:headEnd type="none" w="med" len="med"/>
                      <a:tailEnd type="none" w="med" len="med"/>
                    </a:lnR>
                    <a:lnT w="12700" cap="flat" cmpd="sng" algn="ctr">
                      <a:solidFill>
                        <a:srgbClr val="CBE54D"/>
                      </a:solidFill>
                      <a:prstDash val="solid"/>
                      <a:round/>
                      <a:headEnd type="none" w="med" len="med"/>
                      <a:tailEnd type="none" w="med" len="med"/>
                    </a:lnT>
                    <a:lnB w="12700" cap="flat" cmpd="sng" algn="ctr">
                      <a:solidFill>
                        <a:srgbClr val="CBE54D"/>
                      </a:solidFill>
                      <a:prstDash val="solid"/>
                      <a:round/>
                      <a:headEnd type="none" w="med" len="med"/>
                      <a:tailEnd type="none" w="med" len="med"/>
                    </a:lnB>
                    <a:lnTlToBr w="12700" cmpd="sng">
                      <a:noFill/>
                      <a:prstDash val="solid"/>
                    </a:lnTlToBr>
                    <a:lnBlToTr w="12700" cmpd="sng">
                      <a:noFill/>
                      <a:prstDash val="solid"/>
                    </a:lnBlToTr>
                    <a:solidFill>
                      <a:srgbClr val="CBE54D"/>
                    </a:solidFill>
                  </a:tcPr>
                </a:tc>
                <a:tc gridSpan="3">
                  <a:txBody>
                    <a:bodyPr/>
                    <a:lstStyle/>
                    <a:p>
                      <a:pPr algn="ctr"/>
                      <a:r>
                        <a:rPr lang="en-GB" sz="1000" spc="50" baseline="0" dirty="0">
                          <a:solidFill>
                            <a:schemeClr val="tx1"/>
                          </a:solidFill>
                          <a:latin typeface="Arial Nova Light" panose="020B0304020202020204" pitchFamily="34" charset="0"/>
                          <a:cs typeface="Arial" panose="020B0604020202020204" pitchFamily="34" charset="0"/>
                        </a:rPr>
                        <a:t>Your Company’s Relationship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spc="50" baseline="0" dirty="0">
                          <a:solidFill>
                            <a:schemeClr val="tx1"/>
                          </a:solidFill>
                          <a:latin typeface="Arial Nova Light" panose="020B0304020202020204" pitchFamily="34" charset="0"/>
                          <a:cs typeface="Arial" panose="020B0604020202020204" pitchFamily="34" charset="0"/>
                        </a:rPr>
                        <a:t>Relationship owner (Individual in your Company)</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2830909252"/>
                  </a:ext>
                </a:extLst>
              </a:tr>
              <a:tr h="455322">
                <a:tc>
                  <a:txBody>
                    <a:bodyPr/>
                    <a:lstStyle/>
                    <a:p>
                      <a:pPr algn="ctr"/>
                      <a:r>
                        <a:rPr lang="en-GB" sz="1000" b="1" spc="50" baseline="0" dirty="0">
                          <a:latin typeface="Arial Nova Light" panose="020B0304020202020204" pitchFamily="34" charset="0"/>
                          <a:cs typeface="Arial" panose="020B0604020202020204" pitchFamily="34" charset="0"/>
                        </a:rPr>
                        <a:t>Name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Company</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Title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Seg</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Sector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Type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700" spc="50" baseline="0" dirty="0">
                          <a:latin typeface="Arial Nova Light" panose="020B0304020202020204" pitchFamily="34" charset="0"/>
                          <a:cs typeface="Arial" panose="020B0604020202020204" pitchFamily="34" charset="0"/>
                        </a:rPr>
                        <a:t>Promoter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700" spc="50" baseline="0" dirty="0">
                          <a:latin typeface="Arial Nova Light" panose="020B0304020202020204" pitchFamily="34" charset="0"/>
                          <a:cs typeface="Arial" panose="020B0604020202020204" pitchFamily="34" charset="0"/>
                        </a:rPr>
                        <a:t>Neutral</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700" spc="50" baseline="0" dirty="0">
                          <a:latin typeface="Arial Nova Light" panose="020B0304020202020204" pitchFamily="34" charset="0"/>
                          <a:cs typeface="Arial" panose="020B0604020202020204" pitchFamily="34" charset="0"/>
                        </a:rPr>
                        <a:t>Detractor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tc>
                  <a:txBody>
                    <a:bodyPr/>
                    <a:lstStyle/>
                    <a:p>
                      <a:pPr algn="ctr"/>
                      <a:r>
                        <a:rPr lang="en-GB" sz="1000" b="1" spc="50" baseline="0" dirty="0">
                          <a:latin typeface="Arial Nova Light" panose="020B0304020202020204" pitchFamily="34" charset="0"/>
                          <a:cs typeface="Arial" panose="020B0604020202020204" pitchFamily="34" charset="0"/>
                        </a:rPr>
                        <a:t>Relationship responsibility</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01785135"/>
                  </a:ext>
                </a:extLst>
              </a:tr>
              <a:tr h="295755">
                <a:tc>
                  <a:txBody>
                    <a:bodyPr/>
                    <a:lstStyle/>
                    <a:p>
                      <a:pPr algn="ctr"/>
                      <a:r>
                        <a:rPr lang="en-GB" sz="900" spc="50" baseline="0" dirty="0">
                          <a:latin typeface="Arial Nova Light" panose="020B0304020202020204" pitchFamily="34" charset="0"/>
                          <a:cs typeface="Arial" panose="020B0604020202020204" pitchFamily="34" charset="0"/>
                        </a:rPr>
                        <a:t>Terry Smith</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St Peters High School</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Principal</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GOV</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Education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Customer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CBE54D"/>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Pete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2161339898"/>
                  </a:ext>
                </a:extLst>
              </a:tr>
              <a:tr h="295755">
                <a:tc>
                  <a:txBody>
                    <a:bodyPr/>
                    <a:lstStyle/>
                    <a:p>
                      <a:pPr algn="ctr"/>
                      <a:r>
                        <a:rPr lang="en-GB" sz="900" spc="50" baseline="0" dirty="0">
                          <a:latin typeface="Arial Nova Light" panose="020B0304020202020204" pitchFamily="34" charset="0"/>
                          <a:cs typeface="Arial" panose="020B0604020202020204" pitchFamily="34" charset="0"/>
                        </a:rPr>
                        <a:t>Bob Smart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CBRR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PM</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 - Construction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FFC000"/>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a:latin typeface="Arial Nova Light" panose="020B0304020202020204" pitchFamily="34" charset="0"/>
                          <a:cs typeface="Arial" panose="020B0604020202020204" pitchFamily="34" charset="0"/>
                        </a:rPr>
                        <a:t>Michelle</a:t>
                      </a: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2102783420"/>
                  </a:ext>
                </a:extLst>
              </a:tr>
              <a:tr h="295755">
                <a:tc>
                  <a:txBody>
                    <a:bodyPr/>
                    <a:lstStyle/>
                    <a:p>
                      <a:pPr algn="ctr"/>
                      <a:r>
                        <a:rPr lang="en-GB" sz="900" spc="50" baseline="0" dirty="0">
                          <a:latin typeface="Arial Nova Light" panose="020B0304020202020204" pitchFamily="34" charset="0"/>
                          <a:cs typeface="Arial" panose="020B0604020202020204" pitchFamily="34" charset="0"/>
                        </a:rPr>
                        <a:t>Toni Brown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Barton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PQS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spc="50" baseline="0" dirty="0">
                          <a:latin typeface="Arial Nova Light" panose="020B0304020202020204" pitchFamily="34" charset="0"/>
                          <a:cs typeface="Arial" panose="020B0604020202020204" pitchFamily="34" charset="0"/>
                        </a:rPr>
                        <a:t>Consultant - Construction</a:t>
                      </a:r>
                    </a:p>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CBE54D"/>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Martin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4176490573"/>
                  </a:ext>
                </a:extLst>
              </a:tr>
              <a:tr h="295755">
                <a:tc>
                  <a:txBody>
                    <a:bodyPr/>
                    <a:lstStyle/>
                    <a:p>
                      <a:pPr algn="ctr"/>
                      <a:r>
                        <a:rPr lang="en-GB" sz="900" spc="50" baseline="0" dirty="0">
                          <a:latin typeface="Arial Nova Light" panose="020B0304020202020204" pitchFamily="34" charset="0"/>
                          <a:cs typeface="Arial" panose="020B0604020202020204" pitchFamily="34" charset="0"/>
                        </a:rPr>
                        <a:t>Lyn Low</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Lyn Design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Architect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 - Construction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C00000"/>
                    </a:solidFill>
                  </a:tcPr>
                </a:tc>
                <a:tc>
                  <a:txBody>
                    <a:bodyPr/>
                    <a:lstStyle/>
                    <a:p>
                      <a:pPr algn="ctr"/>
                      <a:r>
                        <a:rPr lang="en-GB" sz="900" spc="50" baseline="0" dirty="0">
                          <a:latin typeface="Arial Nova Light" panose="020B0304020202020204" pitchFamily="34" charset="0"/>
                          <a:cs typeface="Arial" panose="020B0604020202020204" pitchFamily="34" charset="0"/>
                        </a:rPr>
                        <a:t>Pete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2145800476"/>
                  </a:ext>
                </a:extLst>
              </a:tr>
              <a:tr h="295755">
                <a:tc>
                  <a:txBody>
                    <a:bodyPr/>
                    <a:lstStyle/>
                    <a:p>
                      <a:pPr algn="ctr"/>
                      <a:r>
                        <a:rPr lang="en-GB" sz="900" spc="50" baseline="0" dirty="0">
                          <a:latin typeface="Arial Nova Light" panose="020B0304020202020204" pitchFamily="34" charset="0"/>
                          <a:cs typeface="Arial" panose="020B0604020202020204" pitchFamily="34" charset="0"/>
                        </a:rPr>
                        <a:t>Suni Tom</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B&amp;B</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Structural Engineer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spc="50" baseline="0" dirty="0">
                          <a:latin typeface="Arial Nova Light" panose="020B0304020202020204" pitchFamily="34" charset="0"/>
                          <a:cs typeface="Arial" panose="020B0604020202020204" pitchFamily="34" charset="0"/>
                        </a:rPr>
                        <a:t>Consultant - Construction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Consultant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FFC000"/>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Michelle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666538836"/>
                  </a:ext>
                </a:extLst>
              </a:tr>
              <a:tr h="295755">
                <a:tc>
                  <a:txBody>
                    <a:bodyPr/>
                    <a:lstStyle/>
                    <a:p>
                      <a:pPr algn="ctr"/>
                      <a:r>
                        <a:rPr lang="en-GB" sz="900" spc="50" baseline="0" dirty="0">
                          <a:latin typeface="Arial Nova Light" panose="020B0304020202020204" pitchFamily="34" charset="0"/>
                          <a:cs typeface="Arial" panose="020B0604020202020204" pitchFamily="34" charset="0"/>
                        </a:rPr>
                        <a:t>Anthony Jones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TLT Underwriters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MD</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Insurance Services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Customer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CBE54D"/>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Martin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1466001863"/>
                  </a:ext>
                </a:extLst>
              </a:tr>
              <a:tr h="394612">
                <a:tc>
                  <a:txBody>
                    <a:bodyPr/>
                    <a:lstStyle/>
                    <a:p>
                      <a:pPr algn="ctr"/>
                      <a:r>
                        <a:rPr lang="en-GB" sz="900" spc="50" baseline="0" dirty="0">
                          <a:latin typeface="Arial Nova Light" panose="020B0304020202020204" pitchFamily="34" charset="0"/>
                          <a:cs typeface="Arial" panose="020B0604020202020204" pitchFamily="34" charset="0"/>
                        </a:rPr>
                        <a:t>Edward Smith</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spc="50" baseline="0" dirty="0">
                          <a:latin typeface="Arial Nova Light" panose="020B0304020202020204" pitchFamily="34" charset="0"/>
                          <a:cs typeface="Arial" panose="020B0604020202020204" pitchFamily="34" charset="0"/>
                        </a:rPr>
                        <a:t>HSS Bank</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Facilities Manager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900" b="1" spc="50" baseline="0" dirty="0">
                          <a:latin typeface="Arial Nova Light" panose="020B0304020202020204" pitchFamily="34" charset="0"/>
                          <a:cs typeface="Arial" panose="020B0604020202020204" pitchFamily="34" charset="0"/>
                        </a:rPr>
                        <a:t>CORP</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Financial Services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b="1" spc="50" baseline="0" dirty="0">
                          <a:latin typeface="Arial Nova Light" panose="020B0304020202020204" pitchFamily="34" charset="0"/>
                          <a:cs typeface="Arial" panose="020B0604020202020204" pitchFamily="34" charset="0"/>
                        </a:rPr>
                        <a:t>Customer</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Martin</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1201686152"/>
                  </a:ext>
                </a:extLst>
              </a:tr>
              <a:tr h="295755">
                <a:tc>
                  <a:txBody>
                    <a:bodyPr/>
                    <a:lstStyle/>
                    <a:p>
                      <a:pPr algn="ctr"/>
                      <a:r>
                        <a:rPr lang="en-GB" sz="900" spc="50" baseline="0" dirty="0">
                          <a:latin typeface="Arial Nova Light" panose="020B0304020202020204" pitchFamily="34" charset="0"/>
                          <a:cs typeface="Arial" panose="020B0604020202020204" pitchFamily="34" charset="0"/>
                        </a:rPr>
                        <a:t>Paul Doe</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r>
                        <a:rPr lang="en-GB" sz="900" spc="50" baseline="0" dirty="0">
                          <a:latin typeface="Arial Nova Light" panose="020B0304020202020204" pitchFamily="34" charset="0"/>
                          <a:cs typeface="Arial" panose="020B0604020202020204" pitchFamily="34" charset="0"/>
                        </a:rPr>
                        <a:t>Dent &amp; Dent</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4080758064"/>
                  </a:ext>
                </a:extLst>
              </a:tr>
              <a:tr h="295755">
                <a:tc>
                  <a:txBody>
                    <a:bodyPr/>
                    <a:lstStyle/>
                    <a:p>
                      <a:pPr algn="ctr"/>
                      <a:r>
                        <a:rPr lang="en-GB" sz="900" spc="50" baseline="0" dirty="0">
                          <a:latin typeface="Arial Nova Light" panose="020B0304020202020204" pitchFamily="34" charset="0"/>
                          <a:cs typeface="Arial" panose="020B0604020202020204" pitchFamily="34" charset="0"/>
                        </a:rPr>
                        <a:t>Etc</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607800727"/>
                  </a:ext>
                </a:extLst>
              </a:tr>
              <a:tr h="295755">
                <a:tc>
                  <a:txBody>
                    <a:bodyPr/>
                    <a:lstStyle/>
                    <a:p>
                      <a:pPr algn="ctr"/>
                      <a:r>
                        <a:rPr lang="en-GB" sz="900" spc="50" baseline="0" dirty="0">
                          <a:latin typeface="Arial Nova Light" panose="020B0304020202020204" pitchFamily="34" charset="0"/>
                          <a:cs typeface="Arial" panose="020B0604020202020204" pitchFamily="34" charset="0"/>
                        </a:rPr>
                        <a:t>Etc</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3713939865"/>
                  </a:ext>
                </a:extLst>
              </a:tr>
              <a:tr h="295755">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b="1"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50" normalizeH="0" baseline="0" noProof="0" dirty="0">
                        <a:ln>
                          <a:noFill/>
                        </a:ln>
                        <a:solidFill>
                          <a:prstClr val="black"/>
                        </a:solidFill>
                        <a:effectLst/>
                        <a:uLnTx/>
                        <a:uFillTx/>
                        <a:latin typeface="Arial Nova Light" panose="020B0304020202020204" pitchFamily="34" charset="0"/>
                        <a:ea typeface="+mn-ea"/>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tc>
                  <a:txBody>
                    <a:bodyPr/>
                    <a:lstStyle/>
                    <a:p>
                      <a:pPr algn="ctr"/>
                      <a:endParaRPr lang="en-GB" sz="900" spc="50" baseline="0" dirty="0">
                        <a:latin typeface="Arial Nova Light" panose="020B0304020202020204" pitchFamily="34" charset="0"/>
                        <a:cs typeface="Arial" panose="020B0604020202020204" pitchFamily="34" charset="0"/>
                      </a:endParaRP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solidFill>
                  </a:tcPr>
                </a:tc>
                <a:extLst>
                  <a:ext uri="{0D108BD9-81ED-4DB2-BD59-A6C34878D82A}">
                    <a16:rowId xmlns:a16="http://schemas.microsoft.com/office/drawing/2014/main" val="1467754418"/>
                  </a:ext>
                </a:extLst>
              </a:tr>
            </a:tbl>
          </a:graphicData>
        </a:graphic>
      </p:graphicFrame>
      <p:sp>
        <p:nvSpPr>
          <p:cNvPr id="6" name="TextBox 5">
            <a:extLst>
              <a:ext uri="{FF2B5EF4-FFF2-40B4-BE49-F238E27FC236}">
                <a16:creationId xmlns:a16="http://schemas.microsoft.com/office/drawing/2014/main" id="{EF4FFD05-B82C-B525-F51A-8406A27E9DBA}"/>
              </a:ext>
            </a:extLst>
          </p:cNvPr>
          <p:cNvSpPr txBox="1">
            <a:spLocks noGrp="1" noRot="1" noMove="1" noResize="1" noEditPoints="1" noAdjustHandles="1" noChangeArrowheads="1" noChangeShapeType="1"/>
          </p:cNvSpPr>
          <p:nvPr/>
        </p:nvSpPr>
        <p:spPr>
          <a:xfrm>
            <a:off x="445104" y="194382"/>
            <a:ext cx="11587870" cy="400110"/>
          </a:xfrm>
          <a:prstGeom prst="rect">
            <a:avLst/>
          </a:prstGeom>
          <a:noFill/>
        </p:spPr>
        <p:txBody>
          <a:bodyPr wrap="square" rtlCol="0">
            <a:spAutoFit/>
          </a:bodyPr>
          <a:lstStyle/>
          <a:p>
            <a:r>
              <a:rPr lang="en-GB" sz="2000" b="1" dirty="0">
                <a:latin typeface="Arial Nova Light" panose="020B0304020202020204" pitchFamily="34" charset="0"/>
                <a:cs typeface="Arial" panose="020B0604020202020204" pitchFamily="34" charset="0"/>
              </a:rPr>
              <a:t>5.1 Leveraging Experience</a:t>
            </a:r>
            <a:endParaRPr lang="en-GB" sz="2000" dirty="0">
              <a:latin typeface="Arial Nova Light" panose="020B0304020202020204" pitchFamily="34" charset="0"/>
              <a:cs typeface="Arial" panose="020B0604020202020204" pitchFamily="34" charset="0"/>
            </a:endParaRPr>
          </a:p>
        </p:txBody>
      </p:sp>
    </p:spTree>
    <p:extLst>
      <p:ext uri="{BB962C8B-B14F-4D97-AF65-F5344CB8AC3E}">
        <p14:creationId xmlns:p14="http://schemas.microsoft.com/office/powerpoint/2010/main" val="323736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3C3DFF5-1224-D0B6-2F95-65C572802FA6}"/>
              </a:ext>
            </a:extLst>
          </p:cNvPr>
          <p:cNvGraphicFramePr>
            <a:graphicFrameLocks/>
          </p:cNvGraphicFramePr>
          <p:nvPr>
            <p:extLst>
              <p:ext uri="{D42A27DB-BD31-4B8C-83A1-F6EECF244321}">
                <p14:modId xmlns:p14="http://schemas.microsoft.com/office/powerpoint/2010/main" val="1574325678"/>
              </p:ext>
            </p:extLst>
          </p:nvPr>
        </p:nvGraphicFramePr>
        <p:xfrm>
          <a:off x="425440" y="781347"/>
          <a:ext cx="11302734" cy="5376586"/>
        </p:xfrm>
        <a:graphic>
          <a:graphicData uri="http://schemas.openxmlformats.org/drawingml/2006/table">
            <a:tbl>
              <a:tblPr firstRow="1" bandRow="1">
                <a:tableStyleId>{5C22544A-7EE6-4342-B048-85BDC9FD1C3A}</a:tableStyleId>
              </a:tblPr>
              <a:tblGrid>
                <a:gridCol w="1110395">
                  <a:extLst>
                    <a:ext uri="{9D8B030D-6E8A-4147-A177-3AD203B41FA5}">
                      <a16:colId xmlns:a16="http://schemas.microsoft.com/office/drawing/2014/main" val="2200499855"/>
                    </a:ext>
                  </a:extLst>
                </a:gridCol>
                <a:gridCol w="1220617">
                  <a:extLst>
                    <a:ext uri="{9D8B030D-6E8A-4147-A177-3AD203B41FA5}">
                      <a16:colId xmlns:a16="http://schemas.microsoft.com/office/drawing/2014/main" val="641820460"/>
                    </a:ext>
                  </a:extLst>
                </a:gridCol>
                <a:gridCol w="2650435">
                  <a:extLst>
                    <a:ext uri="{9D8B030D-6E8A-4147-A177-3AD203B41FA5}">
                      <a16:colId xmlns:a16="http://schemas.microsoft.com/office/drawing/2014/main" val="3553947852"/>
                    </a:ext>
                  </a:extLst>
                </a:gridCol>
                <a:gridCol w="3432313">
                  <a:extLst>
                    <a:ext uri="{9D8B030D-6E8A-4147-A177-3AD203B41FA5}">
                      <a16:colId xmlns:a16="http://schemas.microsoft.com/office/drawing/2014/main" val="106803554"/>
                    </a:ext>
                  </a:extLst>
                </a:gridCol>
                <a:gridCol w="1126435">
                  <a:extLst>
                    <a:ext uri="{9D8B030D-6E8A-4147-A177-3AD203B41FA5}">
                      <a16:colId xmlns:a16="http://schemas.microsoft.com/office/drawing/2014/main" val="2684576824"/>
                    </a:ext>
                  </a:extLst>
                </a:gridCol>
                <a:gridCol w="927652">
                  <a:extLst>
                    <a:ext uri="{9D8B030D-6E8A-4147-A177-3AD203B41FA5}">
                      <a16:colId xmlns:a16="http://schemas.microsoft.com/office/drawing/2014/main" val="592952220"/>
                    </a:ext>
                  </a:extLst>
                </a:gridCol>
                <a:gridCol w="834887">
                  <a:extLst>
                    <a:ext uri="{9D8B030D-6E8A-4147-A177-3AD203B41FA5}">
                      <a16:colId xmlns:a16="http://schemas.microsoft.com/office/drawing/2014/main" val="3146886853"/>
                    </a:ext>
                  </a:extLst>
                </a:gridCol>
              </a:tblGrid>
              <a:tr h="504866">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Customer/ Consultant</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Project</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Concerns and/or motivation</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Proof of how we won trust</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Capture how?</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By </a:t>
                      </a:r>
                    </a:p>
                    <a:p>
                      <a:pPr algn="ctr"/>
                      <a:r>
                        <a:rPr lang="en-GB" sz="1300" spc="50" baseline="0" dirty="0">
                          <a:solidFill>
                            <a:schemeClr val="tx1"/>
                          </a:solidFill>
                          <a:latin typeface="Arial Nova Light" panose="020B0304020202020204" pitchFamily="34" charset="0"/>
                          <a:cs typeface="Arial" panose="020B0604020202020204" pitchFamily="34" charset="0"/>
                        </a:rPr>
                        <a:t>who?</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tc>
                  <a:txBody>
                    <a:bodyPr/>
                    <a:lstStyle/>
                    <a:p>
                      <a:pPr algn="ctr"/>
                      <a:r>
                        <a:rPr lang="en-GB" sz="1300" spc="50" baseline="0" dirty="0">
                          <a:solidFill>
                            <a:schemeClr val="tx1"/>
                          </a:solidFill>
                          <a:latin typeface="Arial Nova Light" panose="020B0304020202020204" pitchFamily="34" charset="0"/>
                          <a:cs typeface="Arial" panose="020B0604020202020204" pitchFamily="34" charset="0"/>
                        </a:rPr>
                        <a:t>By when?</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rgbClr val="09CDF2"/>
                    </a:solidFill>
                  </a:tcPr>
                </a:tc>
                <a:extLst>
                  <a:ext uri="{0D108BD9-81ED-4DB2-BD59-A6C34878D82A}">
                    <a16:rowId xmlns:a16="http://schemas.microsoft.com/office/drawing/2014/main" val="3172563606"/>
                  </a:ext>
                </a:extLst>
              </a:tr>
              <a:tr h="370840">
                <a:tc>
                  <a:txBody>
                    <a:bodyPr/>
                    <a:lstStyle/>
                    <a:p>
                      <a:r>
                        <a:rPr lang="en-GB" sz="1200" spc="50" baseline="0" dirty="0">
                          <a:latin typeface="Arial Nova Light" panose="020B0304020202020204" pitchFamily="34" charset="0"/>
                          <a:cs typeface="Arial" panose="020B0604020202020204" pitchFamily="34" charset="0"/>
                        </a:rPr>
                        <a:t>Terry Smith</a:t>
                      </a:r>
                    </a:p>
                    <a:p>
                      <a:r>
                        <a:rPr lang="en-GB" sz="1200" spc="50" baseline="0" dirty="0">
                          <a:latin typeface="Arial Nova Light" panose="020B0304020202020204" pitchFamily="34" charset="0"/>
                          <a:cs typeface="Arial" panose="020B0604020202020204" pitchFamily="34" charset="0"/>
                        </a:rPr>
                        <a:t>Customer</a:t>
                      </a:r>
                    </a:p>
                    <a:p>
                      <a:r>
                        <a:rPr lang="en-GB" sz="1200" spc="50" baseline="0" dirty="0">
                          <a:latin typeface="Arial Nova Light" panose="020B0304020202020204" pitchFamily="34" charset="0"/>
                          <a:cs typeface="Arial" panose="020B0604020202020204" pitchFamily="34" charset="0"/>
                        </a:rPr>
                        <a:t>Principal</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 St Peters High School refurbishment</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pPr marL="171450" indent="-171450">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Safety during term break – school in use by summer camp.</a:t>
                      </a:r>
                    </a:p>
                    <a:p>
                      <a:pPr marL="171450" indent="-171450">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Project completion before new term. </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Comms plan supplied to Terry for distribution to all camp participants. We appointed a car-park attendant during camp hours. Programme sequencing/overlapping trades resulted in completing 2 days earlier than scheduled.</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Video case study include interview with Terry</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Pamela</a:t>
                      </a:r>
                    </a:p>
                    <a:p>
                      <a:endParaRPr lang="en-GB" sz="1200" spc="50" baseline="0" dirty="0">
                        <a:latin typeface="Arial Nova Light" panose="020B0304020202020204" pitchFamily="34" charset="0"/>
                        <a:cs typeface="Arial" panose="020B0604020202020204" pitchFamily="34" charset="0"/>
                      </a:endParaRPr>
                    </a:p>
                    <a:p>
                      <a:r>
                        <a:rPr lang="en-GB" sz="1200" spc="50" baseline="0" dirty="0">
                          <a:latin typeface="Arial Nova Light" panose="020B0304020202020204" pitchFamily="34" charset="0"/>
                          <a:cs typeface="Arial" panose="020B0604020202020204" pitchFamily="34" charset="0"/>
                        </a:rPr>
                        <a:t>Pam to organise</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30/10/25</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00165565"/>
                  </a:ext>
                </a:extLst>
              </a:tr>
              <a:tr h="370840">
                <a:tc>
                  <a:txBody>
                    <a:bodyPr/>
                    <a:lstStyle/>
                    <a:p>
                      <a:r>
                        <a:rPr lang="en-GB" sz="1200" spc="50" baseline="0" dirty="0">
                          <a:latin typeface="Arial Nova Light" panose="020B0304020202020204" pitchFamily="34" charset="0"/>
                          <a:cs typeface="Arial" panose="020B0604020202020204" pitchFamily="34" charset="0"/>
                        </a:rPr>
                        <a:t>Anthony Jones</a:t>
                      </a:r>
                    </a:p>
                    <a:p>
                      <a:r>
                        <a:rPr lang="en-GB" sz="1200" spc="50" baseline="0" dirty="0">
                          <a:latin typeface="Arial Nova Light" panose="020B0304020202020204" pitchFamily="34" charset="0"/>
                          <a:cs typeface="Arial" panose="020B0604020202020204" pitchFamily="34" charset="0"/>
                        </a:rPr>
                        <a:t>Customer</a:t>
                      </a:r>
                    </a:p>
                    <a:p>
                      <a:r>
                        <a:rPr lang="en-GB" sz="1200" spc="50" baseline="0" dirty="0">
                          <a:latin typeface="Arial Nova Light" panose="020B0304020202020204" pitchFamily="34" charset="0"/>
                          <a:cs typeface="Arial" panose="020B0604020202020204" pitchFamily="34" charset="0"/>
                        </a:rPr>
                        <a:t>MD</a:t>
                      </a:r>
                    </a:p>
                    <a:p>
                      <a:r>
                        <a:rPr lang="en-GB" sz="1200" spc="50" baseline="0" dirty="0">
                          <a:latin typeface="Arial Nova Light" panose="020B0304020202020204" pitchFamily="34" charset="0"/>
                          <a:cs typeface="Arial" panose="020B0604020202020204" pitchFamily="34" charset="0"/>
                        </a:rPr>
                        <a:t> </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New office fit out TLT</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pPr marL="171450" indent="-171450">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Design change mid-project due to the business needing to change the original design (two large training rooms became four).</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We delivered the change with minimal uplift on budget &amp; no impact on programme due to inhouse design management, close collaboration with architect, customer and suppliers, sourcing alternative glazing panels, and AHUs with faster lead time.</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Post-project customer experience survey</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Martin</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15/09/25</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19964406"/>
                  </a:ext>
                </a:extLst>
              </a:tr>
              <a:tr h="370840">
                <a:tc>
                  <a:txBody>
                    <a:bodyPr/>
                    <a:lstStyle/>
                    <a:p>
                      <a:r>
                        <a:rPr lang="en-GB" sz="1200" spc="50" baseline="0" dirty="0">
                          <a:latin typeface="Arial Nova Light" panose="020B0304020202020204" pitchFamily="34" charset="0"/>
                          <a:cs typeface="Arial" panose="020B0604020202020204" pitchFamily="34" charset="0"/>
                        </a:rPr>
                        <a:t>Lyn Low</a:t>
                      </a:r>
                    </a:p>
                    <a:p>
                      <a:r>
                        <a:rPr lang="en-GB" sz="1200" spc="50" baseline="0" dirty="0">
                          <a:latin typeface="Arial Nova Light" panose="020B0304020202020204" pitchFamily="34" charset="0"/>
                          <a:cs typeface="Arial" panose="020B0604020202020204" pitchFamily="34" charset="0"/>
                        </a:rPr>
                        <a:t>Consultant</a:t>
                      </a:r>
                    </a:p>
                    <a:p>
                      <a:r>
                        <a:rPr lang="en-GB" sz="1200" spc="50" baseline="0" dirty="0">
                          <a:latin typeface="Arial Nova Light" panose="020B0304020202020204" pitchFamily="34" charset="0"/>
                          <a:cs typeface="Arial" panose="020B0604020202020204" pitchFamily="34" charset="0"/>
                        </a:rPr>
                        <a:t>Architect</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New office fit out TLT</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pPr marL="171450" indent="-171450">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As above</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spc="50" baseline="0" dirty="0">
                          <a:latin typeface="Arial Nova Light" panose="020B0304020202020204" pitchFamily="34" charset="0"/>
                          <a:cs typeface="Arial" panose="020B0604020202020204" pitchFamily="34" charset="0"/>
                        </a:rPr>
                        <a:t>We managed the design change without degrading the original design intent. In Lyn’s words “we saved the day!”</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Video with Lyn </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Pam to organise</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r>
                        <a:rPr lang="en-GB" sz="1200" spc="50" baseline="0" dirty="0">
                          <a:latin typeface="Arial Nova Light" panose="020B0304020202020204" pitchFamily="34" charset="0"/>
                          <a:cs typeface="Arial" panose="020B0604020202020204" pitchFamily="34" charset="0"/>
                        </a:rPr>
                        <a:t>15/09/25</a:t>
                      </a: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59613608"/>
                  </a:ext>
                </a:extLst>
              </a:tr>
              <a:tr h="370840">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37227986"/>
                  </a:ext>
                </a:extLst>
              </a:tr>
              <a:tr h="370840">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820735709"/>
                  </a:ext>
                </a:extLst>
              </a:tr>
              <a:tr h="370840">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50600859"/>
                  </a:ext>
                </a:extLst>
              </a:tr>
              <a:tr h="370840">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00960976"/>
                  </a:ext>
                </a:extLst>
              </a:tr>
              <a:tr h="370840">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tc>
                  <a:txBody>
                    <a:bodyPr/>
                    <a:lstStyle/>
                    <a:p>
                      <a:endParaRPr lang="en-GB" sz="12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12073176"/>
                  </a:ext>
                </a:extLst>
              </a:tr>
            </a:tbl>
          </a:graphicData>
        </a:graphic>
      </p:graphicFrame>
      <p:sp>
        <p:nvSpPr>
          <p:cNvPr id="2" name="TextBox 1">
            <a:extLst>
              <a:ext uri="{FF2B5EF4-FFF2-40B4-BE49-F238E27FC236}">
                <a16:creationId xmlns:a16="http://schemas.microsoft.com/office/drawing/2014/main" id="{0A3C9B6B-8C52-4060-8FE0-03CDB7EEEFE5}"/>
              </a:ext>
            </a:extLst>
          </p:cNvPr>
          <p:cNvSpPr txBox="1">
            <a:spLocks noGrp="1" noRot="1" noMove="1" noResize="1" noEditPoints="1" noAdjustHandles="1" noChangeArrowheads="1" noChangeShapeType="1"/>
          </p:cNvSpPr>
          <p:nvPr/>
        </p:nvSpPr>
        <p:spPr>
          <a:xfrm>
            <a:off x="445104" y="194382"/>
            <a:ext cx="11587870" cy="400110"/>
          </a:xfrm>
          <a:prstGeom prst="rect">
            <a:avLst/>
          </a:prstGeom>
          <a:noFill/>
        </p:spPr>
        <p:txBody>
          <a:bodyPr wrap="square" rtlCol="0">
            <a:spAutoFit/>
          </a:bodyPr>
          <a:lstStyle/>
          <a:p>
            <a:r>
              <a:rPr lang="en-GB" sz="2000" b="1" dirty="0">
                <a:latin typeface="Arial Nova Light" panose="020B0304020202020204" pitchFamily="34" charset="0"/>
                <a:cs typeface="Arial" panose="020B0604020202020204" pitchFamily="34" charset="0"/>
              </a:rPr>
              <a:t>5.2 Leveraging Experience</a:t>
            </a:r>
            <a:endParaRPr lang="en-GB" sz="2000" dirty="0">
              <a:latin typeface="Arial Nova Light" panose="020B0304020202020204" pitchFamily="34" charset="0"/>
              <a:cs typeface="Arial" panose="020B0604020202020204" pitchFamily="34" charset="0"/>
            </a:endParaRPr>
          </a:p>
        </p:txBody>
      </p:sp>
    </p:spTree>
    <p:extLst>
      <p:ext uri="{BB962C8B-B14F-4D97-AF65-F5344CB8AC3E}">
        <p14:creationId xmlns:p14="http://schemas.microsoft.com/office/powerpoint/2010/main" val="1731661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AEC22-C83B-A5B6-810F-BCCD24EB7CF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56BD8B4-EBE0-93C9-3C09-18B060ECFE24}"/>
              </a:ext>
            </a:extLst>
          </p:cNvPr>
          <p:cNvSpPr txBox="1">
            <a:spLocks noGrp="1" noRot="1" noMove="1" noResize="1" noEditPoints="1" noAdjustHandles="1" noChangeArrowheads="1" noChangeShapeType="1"/>
          </p:cNvSpPr>
          <p:nvPr/>
        </p:nvSpPr>
        <p:spPr>
          <a:xfrm>
            <a:off x="425440" y="187427"/>
            <a:ext cx="1176656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6.0 Sales and Marketing Plan Development</a:t>
            </a:r>
          </a:p>
        </p:txBody>
      </p:sp>
      <p:sp>
        <p:nvSpPr>
          <p:cNvPr id="8" name="TextBox 7">
            <a:extLst>
              <a:ext uri="{FF2B5EF4-FFF2-40B4-BE49-F238E27FC236}">
                <a16:creationId xmlns:a16="http://schemas.microsoft.com/office/drawing/2014/main" id="{5C5F43AF-5F02-4FAA-56C4-1784CE4DCFCF}"/>
              </a:ext>
            </a:extLst>
          </p:cNvPr>
          <p:cNvSpPr txBox="1">
            <a:spLocks noGrp="1" noRot="1" noMove="1" noResize="1" noEditPoints="1" noAdjustHandles="1" noChangeArrowheads="1" noChangeShapeType="1"/>
          </p:cNvSpPr>
          <p:nvPr/>
        </p:nvSpPr>
        <p:spPr>
          <a:xfrm>
            <a:off x="425439" y="5657671"/>
            <a:ext cx="11410123" cy="584775"/>
          </a:xfrm>
          <a:prstGeom prst="rect">
            <a:avLst/>
          </a:prstGeom>
          <a:noFill/>
        </p:spPr>
        <p:txBody>
          <a:bodyPr wrap="square">
            <a:spAutoFit/>
          </a:bodyPr>
          <a:lstStyle/>
          <a:p>
            <a:pPr marL="355600" indent="1588" algn="ctr"/>
            <a:r>
              <a:rPr lang="en-GB" sz="1600" dirty="0">
                <a:latin typeface="Arial Nova Light" panose="020B0304020202020204" pitchFamily="34" charset="0"/>
              </a:rPr>
              <a:t>To find out more see my YouTube channel for the video with free Workbook titled </a:t>
            </a:r>
          </a:p>
          <a:p>
            <a:pPr marL="355600" indent="1588" algn="ctr"/>
            <a:r>
              <a:rPr lang="en-GB" sz="1600" b="1" dirty="0">
                <a:latin typeface="Arial Nova Light" panose="020B0304020202020204" pitchFamily="34" charset="0"/>
              </a:rPr>
              <a:t>How to Develop a Sales and Marketing Plan for B2B Construction.</a:t>
            </a:r>
          </a:p>
        </p:txBody>
      </p:sp>
      <p:sp>
        <p:nvSpPr>
          <p:cNvPr id="3" name="TextBox 2">
            <a:extLst>
              <a:ext uri="{FF2B5EF4-FFF2-40B4-BE49-F238E27FC236}">
                <a16:creationId xmlns:a16="http://schemas.microsoft.com/office/drawing/2014/main" id="{44CB63A6-EC6C-AB72-550D-C2914F93121B}"/>
              </a:ext>
            </a:extLst>
          </p:cNvPr>
          <p:cNvSpPr txBox="1">
            <a:spLocks noGrp="1" noRot="1" noMove="1" noResize="1" noEditPoints="1" noAdjustHandles="1" noChangeArrowheads="1" noChangeShapeType="1"/>
          </p:cNvSpPr>
          <p:nvPr/>
        </p:nvSpPr>
        <p:spPr>
          <a:xfrm>
            <a:off x="425440" y="852579"/>
            <a:ext cx="11410123" cy="4785926"/>
          </a:xfrm>
          <a:prstGeom prst="rect">
            <a:avLst/>
          </a:prstGeom>
          <a:solidFill>
            <a:schemeClr val="bg1">
              <a:lumMod val="95000"/>
            </a:schemeClr>
          </a:solidFill>
        </p:spPr>
        <p:txBody>
          <a:bodyPr wrap="square" rtlCol="0">
            <a:spAutoFit/>
          </a:bodyPr>
          <a:lstStyle/>
          <a:p>
            <a:pPr marL="355600" indent="1588">
              <a:spcAft>
                <a:spcPts val="600"/>
              </a:spcAft>
            </a:pPr>
            <a:endParaRPr lang="en-GB" sz="1200" b="1" dirty="0">
              <a:latin typeface="Arial Nova Light" panose="020B0304020202020204" pitchFamily="34" charset="0"/>
            </a:endParaRPr>
          </a:p>
          <a:p>
            <a:pPr marL="355600" indent="1588"/>
            <a:r>
              <a:rPr lang="en-GB" sz="1600" b="1" dirty="0">
                <a:latin typeface="Arial Nova Light" panose="020B0304020202020204" pitchFamily="34" charset="0"/>
              </a:rPr>
              <a:t>Marketing Strategic Framework by Objectives </a:t>
            </a:r>
          </a:p>
          <a:p>
            <a:pPr marL="355600" indent="1588"/>
            <a:r>
              <a:rPr lang="en-GB" sz="1600" dirty="0">
                <a:latin typeface="Arial Nova Light" panose="020B0304020202020204" pitchFamily="34" charset="0"/>
              </a:rPr>
              <a:t>Once your construction business has clearly identified </a:t>
            </a:r>
            <a:r>
              <a:rPr lang="en-GB" sz="1600" i="1" dirty="0">
                <a:latin typeface="Arial Nova Light" panose="020B0304020202020204" pitchFamily="34" charset="0"/>
              </a:rPr>
              <a:t>who</a:t>
            </a:r>
            <a:r>
              <a:rPr lang="en-GB" sz="1600" dirty="0">
                <a:latin typeface="Arial Nova Light" panose="020B0304020202020204" pitchFamily="34" charset="0"/>
              </a:rPr>
              <a:t> it is targeting, the next challenge is ensuring that sales and marketing activities are purposeful and targeted to achieving your overall goal and stated business objectives - not scattered or impulsive. </a:t>
            </a:r>
          </a:p>
          <a:p>
            <a:pPr marL="355600" indent="1588"/>
            <a:endParaRPr lang="en-GB" sz="900" i="1" dirty="0">
              <a:latin typeface="Arial Nova Light" panose="020B0304020202020204" pitchFamily="34" charset="0"/>
            </a:endParaRPr>
          </a:p>
          <a:p>
            <a:pPr marL="355600" indent="1588"/>
            <a:r>
              <a:rPr lang="en-GB" sz="1600" dirty="0">
                <a:latin typeface="Arial Nova Light" panose="020B0304020202020204" pitchFamily="34" charset="0"/>
              </a:rPr>
              <a:t>The “strategic framework by objectives” approach groups sales, marketing and bidding activities based on the business outcomes they are intended to drive, rather than only by marketing channel (</a:t>
            </a:r>
            <a:r>
              <a:rPr lang="en-GB" sz="1600" dirty="0" err="1">
                <a:latin typeface="Arial Nova Light" panose="020B0304020202020204" pitchFamily="34" charset="0"/>
              </a:rPr>
              <a:t>eg.</a:t>
            </a:r>
            <a:r>
              <a:rPr lang="en-GB" sz="1600" dirty="0">
                <a:latin typeface="Arial Nova Light" panose="020B0304020202020204" pitchFamily="34" charset="0"/>
              </a:rPr>
              <a:t> website, events, social media). </a:t>
            </a:r>
          </a:p>
          <a:p>
            <a:pPr marL="355600" indent="1588"/>
            <a:r>
              <a:rPr lang="en-GB" sz="1600" dirty="0">
                <a:latin typeface="Arial Nova Light" panose="020B0304020202020204" pitchFamily="34" charset="0"/>
              </a:rPr>
              <a:t>This makes it easier to allocate responsibility, effort, and budget where it matters most.</a:t>
            </a:r>
          </a:p>
          <a:p>
            <a:pPr marL="355600" indent="1588"/>
            <a:endParaRPr lang="en-GB" sz="900" dirty="0">
              <a:latin typeface="Arial Nova Light" panose="020B0304020202020204" pitchFamily="34" charset="0"/>
            </a:endParaRPr>
          </a:p>
          <a:p>
            <a:pPr marL="355600" indent="1588">
              <a:spcAft>
                <a:spcPts val="600"/>
              </a:spcAft>
            </a:pPr>
            <a:r>
              <a:rPr lang="en-GB" sz="1600" b="1" dirty="0">
                <a:latin typeface="Arial Nova Light" panose="020B0304020202020204" pitchFamily="34" charset="0"/>
              </a:rPr>
              <a:t>In summary the benefits of this approach are,</a:t>
            </a:r>
          </a:p>
          <a:p>
            <a:pPr marL="539750" indent="-184150">
              <a:buFont typeface="Wingdings" panose="05000000000000000000" pitchFamily="2" charset="2"/>
              <a:buChar char="§"/>
            </a:pPr>
            <a:r>
              <a:rPr lang="en-GB" sz="1600" dirty="0">
                <a:latin typeface="Arial Nova Light" panose="020B0304020202020204" pitchFamily="34" charset="0"/>
              </a:rPr>
              <a:t>Focuses effort on activities tied directly to your revenue growth</a:t>
            </a:r>
          </a:p>
          <a:p>
            <a:pPr marL="539750" indent="-184150">
              <a:buFont typeface="Wingdings" panose="05000000000000000000" pitchFamily="2" charset="2"/>
              <a:buChar char="§"/>
            </a:pPr>
            <a:r>
              <a:rPr lang="en-GB" sz="1600" dirty="0">
                <a:latin typeface="Arial Nova Light" panose="020B0304020202020204" pitchFamily="34" charset="0"/>
              </a:rPr>
              <a:t>Matches how B2B construction buyers make decisions (trust and proof over time)</a:t>
            </a:r>
          </a:p>
          <a:p>
            <a:pPr marL="539750" indent="-184150">
              <a:buFont typeface="Wingdings" panose="05000000000000000000" pitchFamily="2" charset="2"/>
              <a:buChar char="§"/>
            </a:pPr>
            <a:r>
              <a:rPr lang="en-GB" sz="1600" dirty="0">
                <a:latin typeface="Arial Nova Light" panose="020B0304020202020204" pitchFamily="34" charset="0"/>
              </a:rPr>
              <a:t>Allocates budgets to the areas that will have most commercial impact</a:t>
            </a:r>
          </a:p>
          <a:p>
            <a:pPr marL="539750" indent="-184150">
              <a:buFont typeface="Wingdings" panose="05000000000000000000" pitchFamily="2" charset="2"/>
              <a:buChar char="§"/>
            </a:pPr>
            <a:r>
              <a:rPr lang="en-GB" sz="1600" dirty="0">
                <a:latin typeface="Arial Nova Light" panose="020B0304020202020204" pitchFamily="34" charset="0"/>
              </a:rPr>
              <a:t>Unites Sales + Marketing + Bids into a single growth system</a:t>
            </a:r>
          </a:p>
          <a:p>
            <a:pPr marL="539750" indent="-184150">
              <a:buFont typeface="Wingdings" panose="05000000000000000000" pitchFamily="2" charset="2"/>
              <a:buChar char="§"/>
            </a:pPr>
            <a:r>
              <a:rPr lang="en-GB" sz="1600" dirty="0">
                <a:latin typeface="Arial Nova Light" panose="020B0304020202020204" pitchFamily="34" charset="0"/>
              </a:rPr>
              <a:t>Makes performance measurable and accountable</a:t>
            </a:r>
          </a:p>
          <a:p>
            <a:pPr marL="355600" indent="1588"/>
            <a:endParaRPr lang="en-GB" sz="900" dirty="0">
              <a:latin typeface="Arial Nova Light" panose="020B0304020202020204" pitchFamily="34" charset="0"/>
            </a:endParaRPr>
          </a:p>
          <a:p>
            <a:pPr marL="355600" indent="1588"/>
            <a:r>
              <a:rPr lang="en-GB" sz="1600" dirty="0">
                <a:latin typeface="Arial Nova Light" panose="020B0304020202020204" pitchFamily="34" charset="0"/>
              </a:rPr>
              <a:t>This structure works particularly well in B2B construction, because the customer’s buying journey is long, involves multiple stakeholders, and is influenced heavily by trust, credibility, and reputation.</a:t>
            </a:r>
          </a:p>
          <a:p>
            <a:pPr marL="355600" indent="1588"/>
            <a:endParaRPr lang="en-GB" sz="1600" dirty="0">
              <a:latin typeface="Arial Nova Light" panose="020B0304020202020204" pitchFamily="34" charset="0"/>
            </a:endParaRPr>
          </a:p>
        </p:txBody>
      </p:sp>
      <p:pic>
        <p:nvPicPr>
          <p:cNvPr id="6" name="Picture 5" descr="A red and white logo&#10;&#10;AI-generated content may be incorrect.">
            <a:extLst>
              <a:ext uri="{FF2B5EF4-FFF2-40B4-BE49-F238E27FC236}">
                <a16:creationId xmlns:a16="http://schemas.microsoft.com/office/drawing/2014/main" id="{F8A4B5CD-D4E8-ED4D-2944-4F7967AEC433}"/>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0456671" y="5727951"/>
            <a:ext cx="502193" cy="505770"/>
          </a:xfrm>
          <a:prstGeom prst="rect">
            <a:avLst/>
          </a:prstGeom>
        </p:spPr>
      </p:pic>
    </p:spTree>
    <p:extLst>
      <p:ext uri="{BB962C8B-B14F-4D97-AF65-F5344CB8AC3E}">
        <p14:creationId xmlns:p14="http://schemas.microsoft.com/office/powerpoint/2010/main" val="2835502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C74D6-CF89-EE26-8181-0F70AEEA702D}"/>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ECD018B-F6B0-AB5F-62F0-C1EFE2C3254C}"/>
              </a:ext>
            </a:extLst>
          </p:cNvPr>
          <p:cNvGraphicFramePr>
            <a:graphicFrameLocks noGrp="1" noDrilldown="1" noMove="1" noResize="1"/>
          </p:cNvGraphicFramePr>
          <p:nvPr>
            <p:extLst>
              <p:ext uri="{D42A27DB-BD31-4B8C-83A1-F6EECF244321}">
                <p14:modId xmlns:p14="http://schemas.microsoft.com/office/powerpoint/2010/main" val="2387031919"/>
              </p:ext>
            </p:extLst>
          </p:nvPr>
        </p:nvGraphicFramePr>
        <p:xfrm>
          <a:off x="438007" y="368230"/>
          <a:ext cx="11315986" cy="5754274"/>
        </p:xfrm>
        <a:graphic>
          <a:graphicData uri="http://schemas.openxmlformats.org/drawingml/2006/table">
            <a:tbl>
              <a:tblPr firstRow="1" bandRow="1">
                <a:tableStyleId>{5C22544A-7EE6-4342-B048-85BDC9FD1C3A}</a:tableStyleId>
              </a:tblPr>
              <a:tblGrid>
                <a:gridCol w="11315986">
                  <a:extLst>
                    <a:ext uri="{9D8B030D-6E8A-4147-A177-3AD203B41FA5}">
                      <a16:colId xmlns:a16="http://schemas.microsoft.com/office/drawing/2014/main" val="106803554"/>
                    </a:ext>
                  </a:extLst>
                </a:gridCol>
              </a:tblGrid>
              <a:tr h="509459">
                <a:tc>
                  <a:txBody>
                    <a:bodyPr/>
                    <a:lstStyle/>
                    <a:p>
                      <a:pPr algn="l"/>
                      <a:r>
                        <a:rPr lang="en-GB" sz="2000" spc="50" baseline="0" dirty="0">
                          <a:solidFill>
                            <a:schemeClr val="tx1"/>
                          </a:solidFill>
                          <a:latin typeface="Arial Nova Light" panose="020B0304020202020204" pitchFamily="34" charset="0"/>
                          <a:cs typeface="Arial" panose="020B0604020202020204" pitchFamily="34" charset="0"/>
                        </a:rPr>
                        <a:t>Notes</a:t>
                      </a:r>
                    </a:p>
                  </a:txBody>
                  <a:tcPr anchor="ct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rgbClr val="09CDF2"/>
                    </a:solidFill>
                  </a:tcPr>
                </a:tc>
                <a:extLst>
                  <a:ext uri="{0D108BD9-81ED-4DB2-BD59-A6C34878D82A}">
                    <a16:rowId xmlns:a16="http://schemas.microsoft.com/office/drawing/2014/main" val="3172563606"/>
                  </a:ext>
                </a:extLst>
              </a:tr>
              <a:tr h="5244815">
                <a:tc>
                  <a:txBody>
                    <a:bodyPr/>
                    <a:lstStyle/>
                    <a:p>
                      <a:pPr algn="l"/>
                      <a:endParaRPr lang="en-GB" sz="1400" spc="50" baseline="0" dirty="0">
                        <a:latin typeface="Arial Nova Light" panose="020B0304020202020204" pitchFamily="34" charset="0"/>
                        <a:cs typeface="Arial" panose="020B0604020202020204" pitchFamily="34" charset="0"/>
                      </a:endParaRPr>
                    </a:p>
                  </a:txBody>
                  <a:tcPr>
                    <a:lnL w="12700" cap="flat" cmpd="sng" algn="ctr">
                      <a:solidFill>
                        <a:srgbClr val="09CDF2"/>
                      </a:solidFill>
                      <a:prstDash val="solid"/>
                      <a:round/>
                      <a:headEnd type="none" w="med" len="med"/>
                      <a:tailEnd type="none" w="med" len="med"/>
                    </a:lnL>
                    <a:lnR w="12700" cap="flat" cmpd="sng" algn="ctr">
                      <a:solidFill>
                        <a:srgbClr val="09CDF2"/>
                      </a:solidFill>
                      <a:prstDash val="solid"/>
                      <a:round/>
                      <a:headEnd type="none" w="med" len="med"/>
                      <a:tailEnd type="none" w="med" len="med"/>
                    </a:lnR>
                    <a:lnT w="12700" cap="flat" cmpd="sng" algn="ctr">
                      <a:solidFill>
                        <a:srgbClr val="09CDF2"/>
                      </a:solidFill>
                      <a:prstDash val="solid"/>
                      <a:round/>
                      <a:headEnd type="none" w="med" len="med"/>
                      <a:tailEnd type="none" w="med" len="med"/>
                    </a:lnT>
                    <a:lnB w="12700" cap="flat" cmpd="sng" algn="ctr">
                      <a:solidFill>
                        <a:srgbClr val="09CDF2"/>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00165565"/>
                  </a:ext>
                </a:extLst>
              </a:tr>
            </a:tbl>
          </a:graphicData>
        </a:graphic>
      </p:graphicFrame>
      <p:sp>
        <p:nvSpPr>
          <p:cNvPr id="2" name="TextBox 1">
            <a:extLst>
              <a:ext uri="{FF2B5EF4-FFF2-40B4-BE49-F238E27FC236}">
                <a16:creationId xmlns:a16="http://schemas.microsoft.com/office/drawing/2014/main" id="{25626D69-F18C-F4E1-6D41-255F458C8308}"/>
              </a:ext>
            </a:extLst>
          </p:cNvPr>
          <p:cNvSpPr txBox="1"/>
          <p:nvPr/>
        </p:nvSpPr>
        <p:spPr>
          <a:xfrm>
            <a:off x="650042" y="1048650"/>
            <a:ext cx="10945610" cy="369332"/>
          </a:xfrm>
          <a:prstGeom prst="rect">
            <a:avLst/>
          </a:prstGeom>
          <a:noFill/>
        </p:spPr>
        <p:txBody>
          <a:bodyPr wrap="square" rtlCol="0">
            <a:spAutoFit/>
          </a:bodyPr>
          <a:lstStyle/>
          <a:p>
            <a:r>
              <a:rPr lang="en-GB" dirty="0"/>
              <a:t>&lt;Insert notes here&gt;</a:t>
            </a:r>
          </a:p>
        </p:txBody>
      </p:sp>
    </p:spTree>
    <p:extLst>
      <p:ext uri="{BB962C8B-B14F-4D97-AF65-F5344CB8AC3E}">
        <p14:creationId xmlns:p14="http://schemas.microsoft.com/office/powerpoint/2010/main" val="2603603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EA929F-31A5-7211-B9A5-F47F12EC95C6}"/>
              </a:ext>
            </a:extLst>
          </p:cNvPr>
          <p:cNvSpPr txBox="1"/>
          <p:nvPr/>
        </p:nvSpPr>
        <p:spPr>
          <a:xfrm>
            <a:off x="532078" y="228716"/>
            <a:ext cx="3636579"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Contents</a:t>
            </a:r>
          </a:p>
        </p:txBody>
      </p:sp>
      <p:graphicFrame>
        <p:nvGraphicFramePr>
          <p:cNvPr id="2" name="Content Placeholder 4">
            <a:extLst>
              <a:ext uri="{FF2B5EF4-FFF2-40B4-BE49-F238E27FC236}">
                <a16:creationId xmlns:a16="http://schemas.microsoft.com/office/drawing/2014/main" id="{E2B756AF-0809-B2B0-BBB4-9030D9A5BD12}"/>
              </a:ext>
            </a:extLst>
          </p:cNvPr>
          <p:cNvGraphicFramePr>
            <a:graphicFrameLocks noGrp="1"/>
          </p:cNvGraphicFramePr>
          <p:nvPr>
            <p:ph idx="1"/>
            <p:extLst>
              <p:ext uri="{D42A27DB-BD31-4B8C-83A1-F6EECF244321}">
                <p14:modId xmlns:p14="http://schemas.microsoft.com/office/powerpoint/2010/main" val="3231819739"/>
              </p:ext>
              <p:ext uri="{E7BDC344-281C-4309-B0C6-D0EE65EED2A8}">
                <p202:designPr xmlns:p202="http://schemas.microsoft.com/office/powerpoint/2020/02/main">
                  <p202:designTagLst>
                    <p202:designTag name="ARCH:1:CLS" val="StackedSequentialRowTable"/>
                  </p202:designTagLst>
                </p202:designPr>
              </p:ext>
            </p:extLst>
          </p:nvPr>
        </p:nvGraphicFramePr>
        <p:xfrm>
          <a:off x="532079" y="997565"/>
          <a:ext cx="5060338" cy="4977343"/>
        </p:xfrm>
        <a:graphic>
          <a:graphicData uri="http://schemas.openxmlformats.org/drawingml/2006/table">
            <a:tbl>
              <a:tblPr bandRow="1">
                <a:noFill/>
                <a:tableStyleId>{5C22544A-7EE6-4342-B048-85BDC9FD1C3A}</a:tableStyleId>
              </a:tblPr>
              <a:tblGrid>
                <a:gridCol w="752044">
                  <a:extLst>
                    <a:ext uri="{9D8B030D-6E8A-4147-A177-3AD203B41FA5}">
                      <a16:colId xmlns:a16="http://schemas.microsoft.com/office/drawing/2014/main" val="1335322242"/>
                    </a:ext>
                  </a:extLst>
                </a:gridCol>
                <a:gridCol w="4308294">
                  <a:extLst>
                    <a:ext uri="{9D8B030D-6E8A-4147-A177-3AD203B41FA5}">
                      <a16:colId xmlns:a16="http://schemas.microsoft.com/office/drawing/2014/main" val="2142788715"/>
                    </a:ext>
                  </a:extLst>
                </a:gridCol>
              </a:tblGrid>
              <a:tr h="601279">
                <a:tc>
                  <a:txBody>
                    <a:bodyPr/>
                    <a:lstStyle/>
                    <a:p>
                      <a:pPr algn="ctr">
                        <a:buNone/>
                      </a:pPr>
                      <a:endParaRPr lang="en-GB" sz="2000" b="1" cap="none" spc="0" dirty="0">
                        <a:solidFill>
                          <a:schemeClr val="bg1"/>
                        </a:solidFill>
                        <a:latin typeface="Arial Nova Light" panose="020B0304020202020204" pitchFamily="34" charset="0"/>
                      </a:endParaRPr>
                    </a:p>
                  </a:txBody>
                  <a:tcPr marL="141446" marR="141446" marT="141446" marB="141446" anchor="ctr">
                    <a:lnL w="12700" cmpd="sng">
                      <a:noFill/>
                      <a:prstDash val="solid"/>
                    </a:lnL>
                    <a:lnR w="12700" cmpd="sng">
                      <a:noFill/>
                      <a:prstDash val="solid"/>
                    </a:lnR>
                    <a:lnT w="6350" cap="flat" cmpd="sng" algn="ctr">
                      <a:noFill/>
                      <a:prstDash val="solid"/>
                    </a:lnT>
                    <a:lnB w="6350" cap="flat" cmpd="sng" algn="ctr">
                      <a:solidFill>
                        <a:schemeClr val="tx1"/>
                      </a:solidFill>
                      <a:prstDash val="soli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STEPS TO DISCUSS AND COMPLETE</a:t>
                      </a:r>
                    </a:p>
                  </a:txBody>
                  <a:tcPr marL="141446" marR="141446" marT="141446" marB="141446" anchor="ctr">
                    <a:lnL w="12700" cmpd="sng">
                      <a:noFill/>
                      <a:prstDash val="solid"/>
                    </a:lnL>
                    <a:lnR w="12700" cmpd="sng">
                      <a:noFill/>
                      <a:prstDash val="solid"/>
                    </a:lnR>
                    <a:lnT w="6350" cap="flat" cmpd="sng" algn="ctr">
                      <a:noFill/>
                      <a:prstDash val="solid"/>
                    </a:lnT>
                    <a:lnB w="6350" cap="flat" cmpd="sng" algn="ctr">
                      <a:solidFill>
                        <a:schemeClr val="tx1"/>
                      </a:solidFill>
                      <a:prstDash val="solid"/>
                    </a:lnB>
                    <a:solidFill>
                      <a:srgbClr val="09CDF2"/>
                    </a:solidFill>
                  </a:tcPr>
                </a:tc>
                <a:extLst>
                  <a:ext uri="{0D108BD9-81ED-4DB2-BD59-A6C34878D82A}">
                    <a16:rowId xmlns:a16="http://schemas.microsoft.com/office/drawing/2014/main" val="3362610256"/>
                  </a:ext>
                </a:extLst>
              </a:tr>
              <a:tr h="729344">
                <a:tc>
                  <a:txBody>
                    <a:bodyPr/>
                    <a:lstStyle/>
                    <a:p>
                      <a:pPr algn="ctr">
                        <a:buNone/>
                      </a:pPr>
                      <a:r>
                        <a:rPr lang="en-GB" sz="1600" b="1" cap="none" spc="0" dirty="0">
                          <a:solidFill>
                            <a:schemeClr val="tx1"/>
                          </a:solidFill>
                          <a:latin typeface="Arial Nova Light" panose="020B0304020202020204" pitchFamily="34" charset="0"/>
                        </a:rPr>
                        <a:t>1.0</a:t>
                      </a: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Business Objectives</a:t>
                      </a: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9905552"/>
                  </a:ext>
                </a:extLst>
              </a:tr>
              <a:tr h="729344">
                <a:tc>
                  <a:txBody>
                    <a:bodyPr/>
                    <a:lstStyle/>
                    <a:p>
                      <a:pPr algn="ctr">
                        <a:buNone/>
                      </a:pPr>
                      <a:r>
                        <a:rPr lang="en-GB" sz="1600" b="1" cap="none" spc="0" dirty="0">
                          <a:solidFill>
                            <a:schemeClr val="tx1"/>
                          </a:solidFill>
                          <a:latin typeface="Arial Nova Light" panose="020B0304020202020204" pitchFamily="34" charset="0"/>
                        </a:rPr>
                        <a:t>2.0</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Target Market – Segments and Sectors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909713"/>
                  </a:ext>
                </a:extLst>
              </a:tr>
              <a:tr h="729344">
                <a:tc>
                  <a:txBody>
                    <a:bodyPr/>
                    <a:lstStyle/>
                    <a:p>
                      <a:pPr algn="ctr">
                        <a:buNone/>
                      </a:pPr>
                      <a:r>
                        <a:rPr lang="en-GB" sz="1600" b="1" cap="none" spc="0" dirty="0">
                          <a:solidFill>
                            <a:schemeClr val="tx1"/>
                          </a:solidFill>
                          <a:latin typeface="Arial Nova Light" panose="020B0304020202020204" pitchFamily="34" charset="0"/>
                        </a:rPr>
                        <a:t>3.0</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Target Customers and Consultants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2346121637"/>
                  </a:ext>
                </a:extLst>
              </a:tr>
              <a:tr h="729344">
                <a:tc>
                  <a:txBody>
                    <a:bodyPr/>
                    <a:lstStyle/>
                    <a:p>
                      <a:pPr algn="ctr">
                        <a:buNone/>
                      </a:pPr>
                      <a:r>
                        <a:rPr lang="en-GB" sz="1600" b="1" cap="none" spc="0" dirty="0">
                          <a:solidFill>
                            <a:schemeClr val="tx1"/>
                          </a:solidFill>
                          <a:latin typeface="Arial Nova Light" panose="020B0304020202020204" pitchFamily="34" charset="0"/>
                        </a:rPr>
                        <a:t>4.0</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Customer and Consultant Personas</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8706322"/>
                  </a:ext>
                </a:extLst>
              </a:tr>
              <a:tr h="729344">
                <a:tc>
                  <a:txBody>
                    <a:bodyPr/>
                    <a:lstStyle/>
                    <a:p>
                      <a:pPr algn="ctr">
                        <a:buNone/>
                      </a:pPr>
                      <a:r>
                        <a:rPr lang="en-GB" sz="1600" b="1" cap="none" spc="0" dirty="0">
                          <a:solidFill>
                            <a:schemeClr val="tx1"/>
                          </a:solidFill>
                          <a:latin typeface="Arial Nova Light" panose="020B0304020202020204" pitchFamily="34" charset="0"/>
                        </a:rPr>
                        <a:t>5.0</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Leveraging Experience</a:t>
                      </a: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9404339"/>
                  </a:ext>
                </a:extLst>
              </a:tr>
              <a:tr h="729344">
                <a:tc>
                  <a:txBody>
                    <a:bodyPr/>
                    <a:lstStyle/>
                    <a:p>
                      <a:pPr algn="ctr">
                        <a:buNone/>
                      </a:pPr>
                      <a:r>
                        <a:rPr lang="en-GB" sz="1600" b="1" cap="none" spc="0" dirty="0">
                          <a:solidFill>
                            <a:schemeClr val="tx1"/>
                          </a:solidFill>
                          <a:latin typeface="Arial Nova Light" panose="020B0304020202020204" pitchFamily="34" charset="0"/>
                        </a:rPr>
                        <a:t>6.0</a:t>
                      </a:r>
                    </a:p>
                  </a:txBody>
                  <a:tcPr marL="141446" marR="141446" marT="141446" marB="141446"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round/>
                      <a:headEnd type="none" w="med" len="med"/>
                      <a:tailEnd type="none" w="med" len="med"/>
                    </a:lnB>
                    <a:solidFill>
                      <a:srgbClr val="09CDF2"/>
                    </a:solidFill>
                  </a:tcPr>
                </a:tc>
                <a:tc>
                  <a:txBody>
                    <a:bodyPr/>
                    <a:lstStyle/>
                    <a:p>
                      <a:pPr algn="l">
                        <a:buNone/>
                      </a:pPr>
                      <a:r>
                        <a:rPr lang="en-GB" sz="1600" b="1" cap="none" spc="0" dirty="0">
                          <a:solidFill>
                            <a:schemeClr val="tx1"/>
                          </a:solidFill>
                          <a:latin typeface="Arial Nova Light" panose="020B0304020202020204" pitchFamily="34" charset="0"/>
                          <a:cs typeface="Arial" panose="020B0604020202020204" pitchFamily="34" charset="0"/>
                        </a:rPr>
                        <a:t>Sales and Marketing Plan Development </a:t>
                      </a:r>
                    </a:p>
                  </a:txBody>
                  <a:tcPr marL="141446" marR="141446" marT="141446" marB="141446" anchor="ctr">
                    <a:lnL w="12700" cmpd="sng">
                      <a:noFill/>
                      <a:prstDash val="solid"/>
                    </a:lnL>
                    <a:lnR w="12700" cmpd="sng">
                      <a:noFill/>
                      <a:prstDash val="soli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6615141"/>
                  </a:ext>
                </a:extLst>
              </a:tr>
            </a:tbl>
          </a:graphicData>
        </a:graphic>
      </p:graphicFrame>
      <p:sp>
        <p:nvSpPr>
          <p:cNvPr id="9" name="TextBox 8">
            <a:extLst>
              <a:ext uri="{FF2B5EF4-FFF2-40B4-BE49-F238E27FC236}">
                <a16:creationId xmlns:a16="http://schemas.microsoft.com/office/drawing/2014/main" id="{48C38074-D1E1-A669-28F3-BDFACCF5DAC6}"/>
              </a:ext>
            </a:extLst>
          </p:cNvPr>
          <p:cNvSpPr txBox="1">
            <a:spLocks noGrp="1" noRot="1" noMove="1" noResize="1" noEditPoints="1" noAdjustHandles="1" noChangeArrowheads="1" noChangeShapeType="1"/>
          </p:cNvSpPr>
          <p:nvPr/>
        </p:nvSpPr>
        <p:spPr>
          <a:xfrm>
            <a:off x="6467061" y="997565"/>
            <a:ext cx="5192860" cy="5016758"/>
          </a:xfrm>
          <a:prstGeom prst="rect">
            <a:avLst/>
          </a:prstGeom>
          <a:solidFill>
            <a:schemeClr val="bg1">
              <a:lumMod val="95000"/>
            </a:schemeClr>
          </a:solidFill>
        </p:spPr>
        <p:txBody>
          <a:bodyPr wrap="square" rtlCol="0">
            <a:spAutoFit/>
          </a:bodyPr>
          <a:lstStyle/>
          <a:p>
            <a:pPr indent="265113"/>
            <a:r>
              <a:rPr lang="en-GB" sz="1600" b="1" dirty="0">
                <a:latin typeface="Arial Nova Light" panose="020B0304020202020204" pitchFamily="34" charset="0"/>
                <a:cs typeface="Arial" panose="020B0604020202020204" pitchFamily="34" charset="0"/>
              </a:rPr>
              <a:t>ABOUT THIS WORKBOOK</a:t>
            </a:r>
          </a:p>
          <a:p>
            <a:pPr marL="285750" indent="-285750">
              <a:buFont typeface="Wingdings" panose="05000000000000000000" pitchFamily="2" charset="2"/>
              <a:buChar char="§"/>
            </a:pPr>
            <a:endParaRPr lang="en-GB" sz="1600" dirty="0">
              <a:latin typeface="Arial Nova Light" panose="020B0304020202020204" pitchFamily="34" charset="0"/>
              <a:cs typeface="Arial" panose="020B0604020202020204" pitchFamily="34" charset="0"/>
            </a:endParaRPr>
          </a:p>
          <a:p>
            <a:pPr marL="542925" indent="-277813">
              <a:buFont typeface="Wingdings" panose="05000000000000000000" pitchFamily="2" charset="2"/>
              <a:buChar char="§"/>
            </a:pPr>
            <a:r>
              <a:rPr lang="en-GB" sz="1600" dirty="0">
                <a:latin typeface="Arial Nova Light" panose="020B0304020202020204" pitchFamily="34" charset="0"/>
                <a:cs typeface="Arial" panose="020B0604020202020204" pitchFamily="34" charset="0"/>
              </a:rPr>
              <a:t>Save this version in your template library and make copies to use when you are leading your next Business/Sales/Marketing Planning meeting.</a:t>
            </a:r>
          </a:p>
          <a:p>
            <a:pPr marL="542925" indent="-277813">
              <a:buFont typeface="Wingdings" panose="05000000000000000000" pitchFamily="2" charset="2"/>
              <a:buChar char="§"/>
            </a:pPr>
            <a:endParaRPr lang="en-GB" sz="1600" dirty="0">
              <a:latin typeface="Arial Nova Light" panose="020B0304020202020204" pitchFamily="34" charset="0"/>
              <a:cs typeface="Arial" panose="020B0604020202020204" pitchFamily="34" charset="0"/>
            </a:endParaRPr>
          </a:p>
          <a:p>
            <a:pPr marL="542925" indent="-277813">
              <a:buFont typeface="Wingdings" panose="05000000000000000000" pitchFamily="2" charset="2"/>
              <a:buChar char="§"/>
            </a:pPr>
            <a:r>
              <a:rPr lang="en-GB" sz="1600" dirty="0">
                <a:latin typeface="Arial Nova Light" panose="020B0304020202020204" pitchFamily="34" charset="0"/>
                <a:cs typeface="Arial" panose="020B0604020202020204" pitchFamily="34" charset="0"/>
              </a:rPr>
              <a:t>This workbook is created in Microsoft PowerPoint and is fully editable. You can create space for your own text, images, and diagrams etc. </a:t>
            </a:r>
          </a:p>
          <a:p>
            <a:pPr marL="542925" indent="-277813">
              <a:buFont typeface="Wingdings" panose="05000000000000000000" pitchFamily="2" charset="2"/>
              <a:buChar char="§"/>
            </a:pPr>
            <a:endParaRPr lang="en-GB" sz="1600" dirty="0">
              <a:latin typeface="Arial Nova Light" panose="020B0304020202020204" pitchFamily="34" charset="0"/>
              <a:cs typeface="Arial" panose="020B0604020202020204" pitchFamily="34" charset="0"/>
            </a:endParaRPr>
          </a:p>
          <a:p>
            <a:pPr marL="542925" indent="-277813">
              <a:buFont typeface="Wingdings" panose="05000000000000000000" pitchFamily="2" charset="2"/>
              <a:buChar char="§"/>
            </a:pPr>
            <a:r>
              <a:rPr lang="en-GB" sz="1600" dirty="0">
                <a:latin typeface="Arial Nova Light" panose="020B0304020202020204" pitchFamily="34" charset="0"/>
                <a:cs typeface="Arial" panose="020B0604020202020204" pitchFamily="34" charset="0"/>
              </a:rPr>
              <a:t>Use this workbook as a guide to</a:t>
            </a:r>
          </a:p>
          <a:p>
            <a:pPr marL="981075" lvl="1" indent="-265113">
              <a:buFont typeface="Wingdings" panose="05000000000000000000" pitchFamily="2" charset="2"/>
              <a:buChar char="§"/>
            </a:pPr>
            <a:r>
              <a:rPr lang="en-GB" sz="1600" dirty="0">
                <a:latin typeface="Arial Nova Light" panose="020B0304020202020204" pitchFamily="34" charset="0"/>
                <a:cs typeface="Arial" panose="020B0604020202020204" pitchFamily="34" charset="0"/>
              </a:rPr>
              <a:t>identify and understand your target market, your potential customers, and the stakeholders that have influence over your customers’ buying decisions.</a:t>
            </a:r>
          </a:p>
          <a:p>
            <a:pPr marL="981075" lvl="1" indent="-265113">
              <a:buFont typeface="Wingdings" panose="05000000000000000000" pitchFamily="2" charset="2"/>
              <a:buChar char="§"/>
            </a:pPr>
            <a:endParaRPr lang="en-GB" sz="1600" dirty="0">
              <a:latin typeface="Arial Nova Light" panose="020B0304020202020204" pitchFamily="34" charset="0"/>
              <a:cs typeface="Arial" panose="020B0604020202020204" pitchFamily="34" charset="0"/>
            </a:endParaRPr>
          </a:p>
          <a:p>
            <a:pPr marL="981075" lvl="1" indent="-265113">
              <a:buFont typeface="Wingdings" panose="05000000000000000000" pitchFamily="2" charset="2"/>
              <a:buChar char="§"/>
            </a:pPr>
            <a:r>
              <a:rPr lang="en-GB" sz="1600" dirty="0">
                <a:latin typeface="Arial Nova Light" panose="020B0304020202020204" pitchFamily="34" charset="0"/>
                <a:cs typeface="Arial" panose="020B0604020202020204" pitchFamily="34" charset="0"/>
              </a:rPr>
              <a:t>ensure your sales and marketing activities are strategic, add value to your customers, and position your business as a serious contender for delivering B2B construction.</a:t>
            </a:r>
          </a:p>
        </p:txBody>
      </p:sp>
    </p:spTree>
    <p:extLst>
      <p:ext uri="{BB962C8B-B14F-4D97-AF65-F5344CB8AC3E}">
        <p14:creationId xmlns:p14="http://schemas.microsoft.com/office/powerpoint/2010/main" val="3911088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E6D9FC-76CD-39AE-CF6F-0EB05C291A44}"/>
              </a:ext>
            </a:extLst>
          </p:cNvPr>
          <p:cNvSpPr txBox="1">
            <a:spLocks noGrp="1" noRot="1" noMove="1" noResize="1" noEditPoints="1" noAdjustHandles="1" noChangeArrowheads="1" noChangeShapeType="1"/>
          </p:cNvSpPr>
          <p:nvPr/>
        </p:nvSpPr>
        <p:spPr>
          <a:xfrm>
            <a:off x="298174" y="984313"/>
            <a:ext cx="11509513" cy="4924425"/>
          </a:xfrm>
          <a:prstGeom prst="rect">
            <a:avLst/>
          </a:prstGeom>
          <a:solidFill>
            <a:schemeClr val="bg1">
              <a:lumMod val="95000"/>
            </a:schemeClr>
          </a:solidFill>
        </p:spPr>
        <p:txBody>
          <a:bodyPr wrap="square" rtlCol="0">
            <a:spAutoFit/>
          </a:bodyPr>
          <a:lstStyle/>
          <a:p>
            <a:pPr marL="357188">
              <a:spcAft>
                <a:spcPts val="600"/>
              </a:spcAft>
              <a:tabLst>
                <a:tab pos="10668000" algn="l"/>
                <a:tab pos="11118850" algn="l"/>
              </a:tabLst>
            </a:pPr>
            <a:endParaRPr lang="en-GB" sz="1600" b="1" dirty="0">
              <a:latin typeface="Arial Nova Light" panose="020B0304020202020204" pitchFamily="34" charset="0"/>
              <a:cs typeface="Arial" panose="020B0604020202020204" pitchFamily="34" charset="0"/>
            </a:endParaRPr>
          </a:p>
          <a:p>
            <a:pPr marL="357188">
              <a:spcAft>
                <a:spcPts val="600"/>
              </a:spcAft>
              <a:tabLst>
                <a:tab pos="10668000" algn="l"/>
                <a:tab pos="11118850" algn="l"/>
              </a:tabLst>
            </a:pPr>
            <a:r>
              <a:rPr lang="en-GB" sz="1600" b="1" dirty="0">
                <a:latin typeface="Arial Nova Light" panose="020B0304020202020204" pitchFamily="34" charset="0"/>
                <a:cs typeface="Arial" panose="020B0604020202020204" pitchFamily="34" charset="0"/>
              </a:rPr>
              <a:t>What do we want to achieve?</a:t>
            </a:r>
          </a:p>
          <a:p>
            <a:pPr marL="357188">
              <a:tabLst>
                <a:tab pos="10668000" algn="l"/>
                <a:tab pos="11118850" algn="l"/>
              </a:tabLst>
            </a:pPr>
            <a:r>
              <a:rPr lang="en-GB" sz="1600" dirty="0">
                <a:latin typeface="Arial Nova Light" panose="020B0304020202020204" pitchFamily="34" charset="0"/>
              </a:rPr>
              <a:t>Stated objectives provide clear, measurable benchmarks (Key Performance Indicators) against which progress can be tracked and evaluated. </a:t>
            </a:r>
            <a:r>
              <a:rPr lang="en-GB" sz="1600" dirty="0">
                <a:latin typeface="Arial Nova Light" panose="020B0304020202020204" pitchFamily="34" charset="0"/>
                <a:cs typeface="Arial" panose="020B0604020202020204" pitchFamily="34" charset="0"/>
              </a:rPr>
              <a:t>If your goal is to secure more business-to-business </a:t>
            </a:r>
            <a:r>
              <a:rPr lang="en-GB" sz="1600" b="1" dirty="0">
                <a:latin typeface="Arial Nova Light" panose="020B0304020202020204" pitchFamily="34" charset="0"/>
                <a:cs typeface="Arial" panose="020B0604020202020204" pitchFamily="34" charset="0"/>
              </a:rPr>
              <a:t>(B2B) </a:t>
            </a:r>
            <a:r>
              <a:rPr lang="en-GB" sz="1600" dirty="0">
                <a:latin typeface="Arial Nova Light" panose="020B0304020202020204" pitchFamily="34" charset="0"/>
                <a:cs typeface="Arial" panose="020B0604020202020204" pitchFamily="34" charset="0"/>
              </a:rPr>
              <a:t>construction work, t</a:t>
            </a:r>
            <a:r>
              <a:rPr lang="en-GB" sz="1600" dirty="0">
                <a:latin typeface="Arial Nova Light" panose="020B0304020202020204" pitchFamily="34" charset="0"/>
              </a:rPr>
              <a:t>hink specific, numeric, time-bound, and assignable. </a:t>
            </a:r>
          </a:p>
          <a:p>
            <a:pPr marL="357188">
              <a:tabLst>
                <a:tab pos="10668000" algn="l"/>
                <a:tab pos="11118850" algn="l"/>
              </a:tabLst>
            </a:pPr>
            <a:endParaRPr lang="en-GB" sz="1600" dirty="0">
              <a:latin typeface="Arial Nova Light" panose="020B0304020202020204" pitchFamily="34" charset="0"/>
            </a:endParaRPr>
          </a:p>
          <a:p>
            <a:pPr marL="357188">
              <a:tabLst>
                <a:tab pos="10668000" algn="l"/>
                <a:tab pos="11118850" algn="l"/>
              </a:tabLst>
            </a:pPr>
            <a:r>
              <a:rPr lang="en-GB" sz="1600" dirty="0">
                <a:latin typeface="Arial Nova Light" panose="020B0304020202020204" pitchFamily="34" charset="0"/>
              </a:rPr>
              <a:t>Setting a measurable, overall top-line goal that is stated specifically gives clear direction to your team and is especially important if you are employing people in sales and marketing roles.</a:t>
            </a:r>
          </a:p>
          <a:p>
            <a:pPr marL="357188">
              <a:tabLst>
                <a:tab pos="10668000" algn="l"/>
                <a:tab pos="11118850" algn="l"/>
              </a:tabLst>
            </a:pPr>
            <a:endParaRPr lang="en-GB" sz="1600" dirty="0">
              <a:latin typeface="Arial Nova Light" panose="020B0304020202020204" pitchFamily="34" charset="0"/>
            </a:endParaRPr>
          </a:p>
          <a:p>
            <a:pPr marL="357188">
              <a:tabLst>
                <a:tab pos="10668000" algn="l"/>
                <a:tab pos="11118850" algn="l"/>
              </a:tabLst>
            </a:pPr>
            <a:r>
              <a:rPr lang="en-GB" sz="1600" b="1" dirty="0">
                <a:latin typeface="Arial Nova Light" panose="020B0304020202020204" pitchFamily="34" charset="0"/>
              </a:rPr>
              <a:t>For example: We will secure 3 new B2B construction contracts valued at &gt;$500k+ each within the next 12 months.</a:t>
            </a:r>
          </a:p>
          <a:p>
            <a:pPr marL="357188">
              <a:tabLst>
                <a:tab pos="10668000" algn="l"/>
                <a:tab pos="11118850" algn="l"/>
              </a:tabLst>
            </a:pPr>
            <a:endParaRPr lang="en-GB" sz="1600" b="1" dirty="0">
              <a:latin typeface="Arial Nova Light" panose="020B0304020202020204" pitchFamily="34" charset="0"/>
            </a:endParaRPr>
          </a:p>
          <a:p>
            <a:pPr marL="357188">
              <a:tabLst>
                <a:tab pos="10668000" algn="l"/>
                <a:tab pos="11118850" algn="l"/>
              </a:tabLst>
            </a:pPr>
            <a:r>
              <a:rPr lang="en-GB" sz="1600" dirty="0">
                <a:latin typeface="Arial Nova Light" panose="020B0304020202020204" pitchFamily="34" charset="0"/>
              </a:rPr>
              <a:t>Use the following slides to break this goal down further to include the specific B2B segments, sectors, and type of work you are going to pursue to achieve this.</a:t>
            </a:r>
          </a:p>
          <a:p>
            <a:pPr marL="357188">
              <a:tabLst>
                <a:tab pos="10668000" algn="l"/>
                <a:tab pos="11118850" algn="l"/>
              </a:tabLst>
            </a:pPr>
            <a:endParaRPr lang="en-GB" sz="1600" b="1" dirty="0">
              <a:latin typeface="Arial Nova Light" panose="020B0304020202020204" pitchFamily="34" charset="0"/>
            </a:endParaRPr>
          </a:p>
          <a:p>
            <a:pPr marL="357188">
              <a:tabLst>
                <a:tab pos="10668000" algn="l"/>
                <a:tab pos="11118850" algn="l"/>
              </a:tabLst>
            </a:pPr>
            <a:r>
              <a:rPr lang="en-GB" sz="1600" dirty="0">
                <a:latin typeface="Arial Nova Light" panose="020B0304020202020204" pitchFamily="34" charset="0"/>
              </a:rPr>
              <a:t>Involving your wider team in this discussion will result in more ideas, as well as greater understanding of how B2B customers can play an important role in the company’s future, and provide context for their decision making when developing and undertaking sales and marketing activities.</a:t>
            </a:r>
          </a:p>
          <a:p>
            <a:endParaRPr lang="en-GB" sz="1600" b="1" dirty="0">
              <a:latin typeface="Arial Nova Light" panose="020B0304020202020204" pitchFamily="34" charset="0"/>
            </a:endParaRPr>
          </a:p>
          <a:p>
            <a:endParaRPr lang="en-GB" sz="1600" dirty="0">
              <a:latin typeface="Arial Nova Light" panose="020B0304020202020204" pitchFamily="34" charset="0"/>
            </a:endParaRPr>
          </a:p>
        </p:txBody>
      </p:sp>
      <p:sp>
        <p:nvSpPr>
          <p:cNvPr id="5" name="TextBox 4">
            <a:extLst>
              <a:ext uri="{FF2B5EF4-FFF2-40B4-BE49-F238E27FC236}">
                <a16:creationId xmlns:a16="http://schemas.microsoft.com/office/drawing/2014/main" id="{50B9411A-F806-CC15-88B5-8FAB4988B0E3}"/>
              </a:ext>
            </a:extLst>
          </p:cNvPr>
          <p:cNvSpPr txBox="1">
            <a:spLocks noGrp="1" noRot="1" noMove="1" noResize="1" noEditPoints="1" noAdjustHandles="1" noChangeArrowheads="1" noChangeShapeType="1"/>
          </p:cNvSpPr>
          <p:nvPr/>
        </p:nvSpPr>
        <p:spPr>
          <a:xfrm>
            <a:off x="298174" y="190245"/>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1.0 Business objectives</a:t>
            </a:r>
          </a:p>
        </p:txBody>
      </p:sp>
    </p:spTree>
    <p:extLst>
      <p:ext uri="{BB962C8B-B14F-4D97-AF65-F5344CB8AC3E}">
        <p14:creationId xmlns:p14="http://schemas.microsoft.com/office/powerpoint/2010/main" val="2789079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1D31B-D40F-7CCF-D35A-1D0525A7F7B8}"/>
            </a:ext>
          </a:extLst>
        </p:cNvPr>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AF0142E4-951E-1954-20A4-3432E04B389D}"/>
              </a:ext>
            </a:extLst>
          </p:cNvPr>
          <p:cNvGraphicFramePr>
            <a:graphicFrameLocks/>
          </p:cNvGraphicFramePr>
          <p:nvPr>
            <p:extLst>
              <p:ext uri="{D42A27DB-BD31-4B8C-83A1-F6EECF244321}">
                <p14:modId xmlns:p14="http://schemas.microsoft.com/office/powerpoint/2010/main" val="1392831869"/>
              </p:ext>
            </p:extLst>
          </p:nvPr>
        </p:nvGraphicFramePr>
        <p:xfrm>
          <a:off x="165223" y="1166281"/>
          <a:ext cx="11860695" cy="5097650"/>
        </p:xfrm>
        <a:graphic>
          <a:graphicData uri="http://schemas.openxmlformats.org/drawingml/2006/table">
            <a:tbl>
              <a:tblPr firstRow="1" bandRow="1">
                <a:tableStyleId>{073A0DAA-6AF3-43AB-8588-CEC1D06C72B9}</a:tableStyleId>
              </a:tblPr>
              <a:tblGrid>
                <a:gridCol w="3827228">
                  <a:extLst>
                    <a:ext uri="{9D8B030D-6E8A-4147-A177-3AD203B41FA5}">
                      <a16:colId xmlns:a16="http://schemas.microsoft.com/office/drawing/2014/main" val="2389466635"/>
                    </a:ext>
                  </a:extLst>
                </a:gridCol>
                <a:gridCol w="4297680">
                  <a:extLst>
                    <a:ext uri="{9D8B030D-6E8A-4147-A177-3AD203B41FA5}">
                      <a16:colId xmlns:a16="http://schemas.microsoft.com/office/drawing/2014/main" val="2713830639"/>
                    </a:ext>
                  </a:extLst>
                </a:gridCol>
                <a:gridCol w="3735787">
                  <a:extLst>
                    <a:ext uri="{9D8B030D-6E8A-4147-A177-3AD203B41FA5}">
                      <a16:colId xmlns:a16="http://schemas.microsoft.com/office/drawing/2014/main" val="2882153077"/>
                    </a:ext>
                  </a:extLst>
                </a:gridCol>
              </a:tblGrid>
              <a:tr h="420526">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Example objective 1.</a:t>
                      </a:r>
                    </a:p>
                  </a:txBody>
                  <a:tcPr anchor="ctr">
                    <a:solidFill>
                      <a:srgbClr val="09CDF2"/>
                    </a:solidFill>
                  </a:tcPr>
                </a:tc>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Example objective 2.</a:t>
                      </a:r>
                    </a:p>
                  </a:txBody>
                  <a:tcPr anchor="ctr">
                    <a:solidFill>
                      <a:srgbClr val="09CDF2"/>
                    </a:solidFill>
                  </a:tcPr>
                </a:tc>
                <a:tc>
                  <a:txBody>
                    <a:bodyPr/>
                    <a:lstStyle/>
                    <a:p>
                      <a:pPr algn="ctr"/>
                      <a:r>
                        <a:rPr lang="en-GB" sz="1600" spc="50" baseline="0" dirty="0">
                          <a:solidFill>
                            <a:schemeClr val="tx1"/>
                          </a:solidFill>
                          <a:latin typeface="Arial Nova Light" panose="020B0304020202020204" pitchFamily="34" charset="0"/>
                          <a:cs typeface="Arial" panose="020B0604020202020204" pitchFamily="34" charset="0"/>
                        </a:rPr>
                        <a:t>Your objectives - Insert columns </a:t>
                      </a:r>
                    </a:p>
                  </a:txBody>
                  <a:tcPr anchor="ctr">
                    <a:solidFill>
                      <a:srgbClr val="09CDF2"/>
                    </a:solidFill>
                  </a:tcPr>
                </a:tc>
                <a:extLst>
                  <a:ext uri="{0D108BD9-81ED-4DB2-BD59-A6C34878D82A}">
                    <a16:rowId xmlns:a16="http://schemas.microsoft.com/office/drawing/2014/main" val="3143339481"/>
                  </a:ext>
                </a:extLst>
              </a:tr>
              <a:tr h="420181">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extLst>
                  <a:ext uri="{0D108BD9-81ED-4DB2-BD59-A6C34878D82A}">
                    <a16:rowId xmlns:a16="http://schemas.microsoft.com/office/drawing/2014/main" val="1533254900"/>
                  </a:ext>
                </a:extLst>
              </a:tr>
              <a:tr h="802102">
                <a:tc>
                  <a:txBody>
                    <a:bodyPr/>
                    <a:lstStyle/>
                    <a:p>
                      <a:pPr algn="ctr"/>
                      <a:r>
                        <a:rPr lang="en-GB" sz="1200" spc="50" baseline="0" dirty="0">
                          <a:latin typeface="Arial Nova Light" panose="020B0304020202020204" pitchFamily="34" charset="0"/>
                          <a:cs typeface="Arial" panose="020B0604020202020204" pitchFamily="34" charset="0"/>
                        </a:rPr>
                        <a:t>Secure a place on an education construction framework and/or maintenance programme in our geographic region.</a:t>
                      </a:r>
                    </a:p>
                  </a:txBody>
                  <a:tcPr anchor="ctr">
                    <a:solidFill>
                      <a:schemeClr val="bg1">
                        <a:lumMod val="95000"/>
                      </a:schemeClr>
                    </a:solidFill>
                  </a:tcPr>
                </a:tc>
                <a:tc>
                  <a:txBody>
                    <a:bodyPr/>
                    <a:lstStyle/>
                    <a:p>
                      <a:pPr algn="ctr"/>
                      <a:r>
                        <a:rPr lang="en-GB" sz="1200" spc="50" baseline="0" dirty="0">
                          <a:latin typeface="Arial Nova Light" panose="020B0304020202020204" pitchFamily="34" charset="0"/>
                          <a:cs typeface="Arial" panose="020B0604020202020204" pitchFamily="34" charset="0"/>
                        </a:rPr>
                        <a:t>Win an office fit out in our geographic region for a B2B customer.</a:t>
                      </a:r>
                    </a:p>
                  </a:txBody>
                  <a:tcPr anchor="ctr">
                    <a:solidFill>
                      <a:schemeClr val="bg1">
                        <a:lumMod val="95000"/>
                      </a:schemeClr>
                    </a:solidFill>
                  </a:tcPr>
                </a:tc>
                <a:tc>
                  <a:txBody>
                    <a:bodyPr/>
                    <a:lstStyle/>
                    <a:p>
                      <a:pPr algn="ctr"/>
                      <a:r>
                        <a:rPr lang="en-GB" sz="1200" spc="50" baseline="0" dirty="0">
                          <a:solidFill>
                            <a:srgbClr val="09CDF2"/>
                          </a:solidFill>
                          <a:latin typeface="Arial Nova Light" panose="020B0304020202020204" pitchFamily="34" charset="0"/>
                          <a:cs typeface="Arial" panose="020B0604020202020204" pitchFamily="34" charset="0"/>
                        </a:rPr>
                        <a:t>Insert your own business objective here.</a:t>
                      </a:r>
                    </a:p>
                  </a:txBody>
                  <a:tcPr anchor="ctr">
                    <a:solidFill>
                      <a:schemeClr val="bg1">
                        <a:lumMod val="95000"/>
                      </a:schemeClr>
                    </a:solidFill>
                  </a:tcPr>
                </a:tc>
                <a:extLst>
                  <a:ext uri="{0D108BD9-81ED-4DB2-BD59-A6C34878D82A}">
                    <a16:rowId xmlns:a16="http://schemas.microsoft.com/office/drawing/2014/main" val="3460822676"/>
                  </a:ext>
                </a:extLst>
              </a:tr>
              <a:tr h="415174">
                <a:tc>
                  <a:txBody>
                    <a:bodyPr/>
                    <a:lstStyle/>
                    <a:p>
                      <a:pPr algn="ctr"/>
                      <a:r>
                        <a:rPr lang="en-GB" sz="1400" b="1" spc="50" baseline="0" dirty="0">
                          <a:latin typeface="Arial Nova Light" panose="020B0304020202020204" pitchFamily="34" charset="0"/>
                          <a:cs typeface="Arial" panose="020B0604020202020204" pitchFamily="34" charset="0"/>
                        </a:rPr>
                        <a:t>Why will this make a difference?</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Why will this make a difference?</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Why will this make a difference?</a:t>
                      </a:r>
                    </a:p>
                  </a:txBody>
                  <a:tcPr anchor="ctr">
                    <a:solidFill>
                      <a:srgbClr val="09CDF2"/>
                    </a:solidFill>
                  </a:tcPr>
                </a:tc>
                <a:extLst>
                  <a:ext uri="{0D108BD9-81ED-4DB2-BD59-A6C34878D82A}">
                    <a16:rowId xmlns:a16="http://schemas.microsoft.com/office/drawing/2014/main" val="2666378496"/>
                  </a:ext>
                </a:extLst>
              </a:tr>
              <a:tr h="936548">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Eliminates having to prequalify for each individual project– saving time and money.</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Gives pipeline visibility into upcoming work – assists planning &amp; resourcing.</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Variety of works required presents opportunities for multiple services -. new build, refurbishment, maintenance etc.</a:t>
                      </a:r>
                    </a:p>
                  </a:txBody>
                  <a:tcPr anchor="ctr">
                    <a:solidFill>
                      <a:schemeClr val="bg1">
                        <a:lumMod val="95000"/>
                      </a:schemeClr>
                    </a:solidFill>
                  </a:tcPr>
                </a:tc>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Provide us with a new opportunity to demonstrate our commercial fit out capability.</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We will capitalise on construction work resulting from new developments in our area.</a:t>
                      </a:r>
                    </a:p>
                  </a:txBody>
                  <a:tcPr anchor="ctr">
                    <a:solidFill>
                      <a:schemeClr val="bg1">
                        <a:lumMod val="95000"/>
                      </a:schemeClr>
                    </a:solidFill>
                  </a:tcPr>
                </a:tc>
                <a:tc>
                  <a:txBody>
                    <a:bodyPr/>
                    <a:lstStyle/>
                    <a:p>
                      <a:pPr algn="ctr"/>
                      <a:r>
                        <a:rPr lang="en-GB" sz="1200" spc="50" baseline="0" dirty="0">
                          <a:solidFill>
                            <a:srgbClr val="09CDF2"/>
                          </a:solidFill>
                          <a:latin typeface="Arial Nova Light" panose="020B0304020202020204" pitchFamily="34" charset="0"/>
                          <a:cs typeface="Arial" panose="020B0604020202020204" pitchFamily="34" charset="0"/>
                        </a:rPr>
                        <a:t>Complete</a:t>
                      </a:r>
                    </a:p>
                  </a:txBody>
                  <a:tcPr anchor="ctr">
                    <a:solidFill>
                      <a:schemeClr val="bg1">
                        <a:lumMod val="95000"/>
                      </a:schemeClr>
                    </a:solidFill>
                  </a:tcPr>
                </a:tc>
                <a:extLst>
                  <a:ext uri="{0D108BD9-81ED-4DB2-BD59-A6C34878D82A}">
                    <a16:rowId xmlns:a16="http://schemas.microsoft.com/office/drawing/2014/main" val="829894269"/>
                  </a:ext>
                </a:extLst>
              </a:tr>
              <a:tr h="479347">
                <a:tc>
                  <a:txBody>
                    <a:bodyPr/>
                    <a:lstStyle/>
                    <a:p>
                      <a:pPr algn="ctr"/>
                      <a:r>
                        <a:rPr lang="en-GB" sz="1400" b="1" spc="50" baseline="0" dirty="0">
                          <a:latin typeface="Arial Nova Light" panose="020B0304020202020204" pitchFamily="34" charset="0"/>
                          <a:cs typeface="Arial" panose="020B0604020202020204" pitchFamily="34" charset="0"/>
                        </a:rPr>
                        <a:t>What validates this?</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What validates this?</a:t>
                      </a:r>
                    </a:p>
                  </a:txBody>
                  <a:tcPr anchor="ctr"/>
                </a:tc>
                <a:tc>
                  <a:txBody>
                    <a:bodyPr/>
                    <a:lstStyle/>
                    <a:p>
                      <a:pPr algn="ctr"/>
                      <a:r>
                        <a:rPr lang="en-GB" sz="1400" b="1" spc="50" baseline="0" dirty="0">
                          <a:latin typeface="Arial Nova Light" panose="020B0304020202020204" pitchFamily="34" charset="0"/>
                          <a:cs typeface="Arial" panose="020B0604020202020204" pitchFamily="34" charset="0"/>
                        </a:rPr>
                        <a:t>What validates this?</a:t>
                      </a:r>
                    </a:p>
                  </a:txBody>
                  <a:tcPr anchor="ctr">
                    <a:solidFill>
                      <a:srgbClr val="09CDF2"/>
                    </a:solidFill>
                  </a:tcPr>
                </a:tc>
                <a:extLst>
                  <a:ext uri="{0D108BD9-81ED-4DB2-BD59-A6C34878D82A}">
                    <a16:rowId xmlns:a16="http://schemas.microsoft.com/office/drawing/2014/main" val="629639336"/>
                  </a:ext>
                </a:extLst>
              </a:tr>
              <a:tr h="936548">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The profitability of our previous education work we have delivered on XX Council’s school projects.</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News reports of increased government spending on school property upgrades in our region.</a:t>
                      </a:r>
                    </a:p>
                    <a:p>
                      <a:pPr marL="0" indent="0" algn="l">
                        <a:buFont typeface="Wingdings" panose="05000000000000000000" pitchFamily="2" charset="2"/>
                        <a:buNone/>
                      </a:pPr>
                      <a:r>
                        <a:rPr lang="en-GB" sz="1200" spc="50" baseline="0" dirty="0">
                          <a:latin typeface="Arial Nova Light" panose="020B0304020202020204" pitchFamily="34" charset="0"/>
                          <a:cs typeface="Arial" panose="020B0604020202020204" pitchFamily="34" charset="0"/>
                        </a:rPr>
                        <a:t> </a:t>
                      </a:r>
                    </a:p>
                  </a:txBody>
                  <a:tcPr anchor="ctr">
                    <a:solidFill>
                      <a:schemeClr val="bg1">
                        <a:lumMod val="95000"/>
                      </a:schemeClr>
                    </a:solidFill>
                  </a:tcPr>
                </a:tc>
                <a:tc>
                  <a:txBody>
                    <a:bodyPr/>
                    <a:lstStyle/>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We are aware of 4 confirmed major office and mixed-use block/tower refurbishments in our area. Two located in xxx and xxx city centres, are already onsite.</a:t>
                      </a:r>
                    </a:p>
                    <a:p>
                      <a:pPr marL="171450" indent="-171450" algn="l">
                        <a:buFont typeface="Wingdings" panose="05000000000000000000" pitchFamily="2" charset="2"/>
                        <a:buChar char="§"/>
                      </a:pPr>
                      <a:r>
                        <a:rPr lang="en-GB" sz="1200" spc="50" baseline="0" dirty="0">
                          <a:latin typeface="Arial Nova Light" panose="020B0304020202020204" pitchFamily="34" charset="0"/>
                          <a:cs typeface="Arial" panose="020B0604020202020204" pitchFamily="34" charset="0"/>
                        </a:rPr>
                        <a:t>Completion of xxx out-of-town industrial park within 12 months. (25% reported pre-let).</a:t>
                      </a:r>
                    </a:p>
                  </a:txBody>
                  <a:tcPr anchor="ctr">
                    <a:solidFill>
                      <a:schemeClr val="bg1">
                        <a:lumMod val="95000"/>
                      </a:schemeClr>
                    </a:solidFill>
                  </a:tcPr>
                </a:tc>
                <a:tc>
                  <a:txBody>
                    <a:bodyPr/>
                    <a:lstStyle/>
                    <a:p>
                      <a:pPr algn="ctr"/>
                      <a:r>
                        <a:rPr lang="en-GB" sz="1200" spc="50" baseline="0" dirty="0">
                          <a:solidFill>
                            <a:srgbClr val="09CDF2"/>
                          </a:solidFill>
                          <a:latin typeface="Arial Nova Light" panose="020B0304020202020204" pitchFamily="34" charset="0"/>
                          <a:cs typeface="Arial" panose="020B0604020202020204" pitchFamily="34" charset="0"/>
                        </a:rPr>
                        <a:t>Complete</a:t>
                      </a:r>
                    </a:p>
                  </a:txBody>
                  <a:tcPr anchor="ctr">
                    <a:solidFill>
                      <a:schemeClr val="bg1">
                        <a:lumMod val="95000"/>
                      </a:schemeClr>
                    </a:solidFill>
                  </a:tcPr>
                </a:tc>
                <a:extLst>
                  <a:ext uri="{0D108BD9-81ED-4DB2-BD59-A6C34878D82A}">
                    <a16:rowId xmlns:a16="http://schemas.microsoft.com/office/drawing/2014/main" val="2365525626"/>
                  </a:ext>
                </a:extLst>
              </a:tr>
            </a:tbl>
          </a:graphicData>
        </a:graphic>
      </p:graphicFrame>
      <p:sp>
        <p:nvSpPr>
          <p:cNvPr id="5" name="TextBox 4">
            <a:extLst>
              <a:ext uri="{FF2B5EF4-FFF2-40B4-BE49-F238E27FC236}">
                <a16:creationId xmlns:a16="http://schemas.microsoft.com/office/drawing/2014/main" id="{6A166C95-7FC9-DE97-DF7B-508E954E2B87}"/>
              </a:ext>
            </a:extLst>
          </p:cNvPr>
          <p:cNvSpPr txBox="1">
            <a:spLocks noGrp="1" noRot="1" noMove="1" noResize="1" noEditPoints="1" noAdjustHandles="1" noChangeArrowheads="1" noChangeShapeType="1"/>
          </p:cNvSpPr>
          <p:nvPr/>
        </p:nvSpPr>
        <p:spPr>
          <a:xfrm>
            <a:off x="274207" y="203498"/>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1.1 Business objectives</a:t>
            </a:r>
          </a:p>
        </p:txBody>
      </p:sp>
      <p:sp>
        <p:nvSpPr>
          <p:cNvPr id="2" name="TextBox 1">
            <a:extLst>
              <a:ext uri="{FF2B5EF4-FFF2-40B4-BE49-F238E27FC236}">
                <a16:creationId xmlns:a16="http://schemas.microsoft.com/office/drawing/2014/main" id="{B2C656BA-3C01-070E-0A57-51C17A7DFB6B}"/>
              </a:ext>
            </a:extLst>
          </p:cNvPr>
          <p:cNvSpPr txBox="1">
            <a:spLocks noGrp="1" noRot="1" noMove="1" noResize="1" noEditPoints="1" noAdjustHandles="1" noChangeArrowheads="1" noChangeShapeType="1"/>
          </p:cNvSpPr>
          <p:nvPr/>
        </p:nvSpPr>
        <p:spPr>
          <a:xfrm>
            <a:off x="6095572" y="141943"/>
            <a:ext cx="5791628" cy="307777"/>
          </a:xfrm>
          <a:prstGeom prst="rect">
            <a:avLst/>
          </a:prstGeom>
          <a:noFill/>
          <a:ln>
            <a:solidFill>
              <a:schemeClr val="bg2"/>
            </a:solidFill>
          </a:ln>
        </p:spPr>
        <p:txBody>
          <a:bodyPr wrap="square" rtlCol="0">
            <a:spAutoFit/>
          </a:bodyPr>
          <a:lstStyle/>
          <a:p>
            <a:pPr marL="285750" indent="-285750" algn="r">
              <a:buFont typeface="Wingdings" panose="05000000000000000000" pitchFamily="2" charset="2"/>
              <a:buChar char="§"/>
            </a:pPr>
            <a:r>
              <a:rPr lang="en-GB" sz="1400" dirty="0">
                <a:solidFill>
                  <a:srgbClr val="09CDF2"/>
                </a:solidFill>
                <a:latin typeface="Arial Nova Light" panose="020B0304020202020204" pitchFamily="34" charset="0"/>
                <a:cs typeface="Arial" panose="020B0604020202020204" pitchFamily="34" charset="0"/>
              </a:rPr>
              <a:t>NB: Insert additional slides as needed to add your own objectives etc.</a:t>
            </a:r>
          </a:p>
        </p:txBody>
      </p:sp>
      <p:sp>
        <p:nvSpPr>
          <p:cNvPr id="4" name="TextBox 3">
            <a:extLst>
              <a:ext uri="{FF2B5EF4-FFF2-40B4-BE49-F238E27FC236}">
                <a16:creationId xmlns:a16="http://schemas.microsoft.com/office/drawing/2014/main" id="{3BE56280-FB7E-C5C5-7CCB-8FD5CBC272DA}"/>
              </a:ext>
            </a:extLst>
          </p:cNvPr>
          <p:cNvSpPr txBox="1">
            <a:spLocks noGrp="1" noRot="1" noMove="1" noResize="1" noEditPoints="1" noAdjustHandles="1" noChangeArrowheads="1" noChangeShapeType="1"/>
          </p:cNvSpPr>
          <p:nvPr/>
        </p:nvSpPr>
        <p:spPr>
          <a:xfrm>
            <a:off x="165224" y="673581"/>
            <a:ext cx="11860695" cy="338554"/>
          </a:xfrm>
          <a:prstGeom prst="rect">
            <a:avLst/>
          </a:prstGeom>
          <a:solidFill>
            <a:schemeClr val="bg2"/>
          </a:solidFill>
        </p:spPr>
        <p:txBody>
          <a:bodyPr wrap="square" rtlCol="0">
            <a:spAutoFit/>
          </a:bodyPr>
          <a:lstStyle/>
          <a:p>
            <a:r>
              <a:rPr lang="en-GB" sz="1600" b="1" dirty="0">
                <a:latin typeface="Arial Nova Light" panose="020B0304020202020204" pitchFamily="34" charset="0"/>
              </a:rPr>
              <a:t>Example top-line goal: We will secure 3 new B2B construction contracts valued at &gt;$500k+ each within the next 12 months.  </a:t>
            </a:r>
          </a:p>
        </p:txBody>
      </p:sp>
    </p:spTree>
    <p:extLst>
      <p:ext uri="{BB962C8B-B14F-4D97-AF65-F5344CB8AC3E}">
        <p14:creationId xmlns:p14="http://schemas.microsoft.com/office/powerpoint/2010/main" val="574077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2C600-CA4F-4E38-281A-0AF650316C4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BF19558-4E43-681B-B8BF-3156C4A9A10F}"/>
              </a:ext>
            </a:extLst>
          </p:cNvPr>
          <p:cNvSpPr txBox="1">
            <a:spLocks noGrp="1" noRot="1" noMove="1" noResize="1" noEditPoints="1" noAdjustHandles="1" noChangeArrowheads="1" noChangeShapeType="1"/>
          </p:cNvSpPr>
          <p:nvPr/>
        </p:nvSpPr>
        <p:spPr>
          <a:xfrm>
            <a:off x="437321" y="720566"/>
            <a:ext cx="11397891" cy="5416868"/>
          </a:xfrm>
          <a:prstGeom prst="rect">
            <a:avLst/>
          </a:prstGeom>
          <a:solidFill>
            <a:schemeClr val="bg1">
              <a:lumMod val="95000"/>
            </a:schemeClr>
          </a:solidFill>
        </p:spPr>
        <p:txBody>
          <a:bodyPr wrap="square" rtlCol="0">
            <a:spAutoFit/>
          </a:bodyPr>
          <a:lstStyle/>
          <a:p>
            <a:pPr marL="357188"/>
            <a:endParaRPr lang="en-GB" sz="1600" b="1" dirty="0">
              <a:latin typeface="Arial Nova Light" panose="020B0304020202020204" pitchFamily="34" charset="0"/>
              <a:cs typeface="Arial" panose="020B0604020202020204" pitchFamily="34" charset="0"/>
            </a:endParaRPr>
          </a:p>
          <a:p>
            <a:pPr marL="357188">
              <a:spcAft>
                <a:spcPts val="300"/>
              </a:spcAft>
            </a:pPr>
            <a:r>
              <a:rPr lang="en-GB" sz="1600" b="1" dirty="0">
                <a:latin typeface="Arial Nova Light" panose="020B0304020202020204" pitchFamily="34" charset="0"/>
                <a:cs typeface="Arial" panose="020B0604020202020204" pitchFamily="34" charset="0"/>
              </a:rPr>
              <a:t>1. Market segments</a:t>
            </a:r>
          </a:p>
          <a:p>
            <a:pPr marL="357188"/>
            <a:r>
              <a:rPr lang="en-GB" sz="1600" dirty="0">
                <a:latin typeface="Arial Nova Light" panose="020B0304020202020204" pitchFamily="34" charset="0"/>
              </a:rPr>
              <a:t>B2B construction work includes projects for commercial, corporate, government, industrial, and infrastructure customers – </a:t>
            </a:r>
            <a:r>
              <a:rPr lang="en-GB" sz="1600" b="1" dirty="0">
                <a:latin typeface="Arial Nova Light" panose="020B0304020202020204" pitchFamily="34" charset="0"/>
              </a:rPr>
              <a:t>typically construction that does not include home building for private individuals. </a:t>
            </a:r>
            <a:r>
              <a:rPr lang="en-GB" sz="1600" i="1" dirty="0">
                <a:latin typeface="Arial Nova Light" panose="020B0304020202020204" pitchFamily="34" charset="0"/>
              </a:rPr>
              <a:t>Note: The number, categorisation, and the titles given to segments and sectors in this workbook can differ depending on your geographic location or your company’s preferred convention.</a:t>
            </a:r>
          </a:p>
          <a:p>
            <a:pPr marL="357188"/>
            <a:endParaRPr lang="en-GB" sz="1600" dirty="0">
              <a:latin typeface="Arial Nova Light" panose="020B0304020202020204" pitchFamily="34" charset="0"/>
            </a:endParaRPr>
          </a:p>
          <a:p>
            <a:pPr marL="357188">
              <a:spcAft>
                <a:spcPts val="300"/>
              </a:spcAft>
            </a:pPr>
            <a:r>
              <a:rPr lang="en-GB" sz="1600" b="1" dirty="0">
                <a:latin typeface="Arial Nova Light" panose="020B0304020202020204" pitchFamily="34" charset="0"/>
                <a:cs typeface="Arial" panose="020B0604020202020204" pitchFamily="34" charset="0"/>
              </a:rPr>
              <a:t>2. Market sectors</a:t>
            </a:r>
          </a:p>
          <a:p>
            <a:pPr marL="357188"/>
            <a:r>
              <a:rPr lang="en-GB" sz="1600" dirty="0">
                <a:latin typeface="Arial Nova Light" panose="020B0304020202020204" pitchFamily="34" charset="0"/>
              </a:rPr>
              <a:t>The B2B customer’s organisation usually falls within a sector category. For example, Education/ Healthcare/ Retail/ Hospitality/Technology/ Media etc. Every sector has its own unique characteristics and business models that greatly influence the type, number, and location of properties they require. Some sectors require multiple types of property. </a:t>
            </a:r>
          </a:p>
          <a:p>
            <a:pPr marL="357188"/>
            <a:r>
              <a:rPr lang="en-GB" sz="1600" dirty="0">
                <a:latin typeface="Arial Nova Light" panose="020B0304020202020204" pitchFamily="34" charset="0"/>
              </a:rPr>
              <a:t>For example, a university campus could include classrooms, laboratories, reception and administrative offices, cafeteria, kitchens, tea-points, gymnasium, auditorium, student accommodation halls etc.</a:t>
            </a:r>
          </a:p>
          <a:p>
            <a:pPr marL="357188"/>
            <a:endParaRPr lang="en-GB" sz="1600" b="1" dirty="0">
              <a:latin typeface="Arial Nova Light" panose="020B0304020202020204" pitchFamily="34" charset="0"/>
            </a:endParaRPr>
          </a:p>
          <a:p>
            <a:pPr marL="357188"/>
            <a:r>
              <a:rPr lang="en-GB" sz="1600" dirty="0">
                <a:latin typeface="Arial Nova Light" panose="020B0304020202020204" pitchFamily="34" charset="0"/>
              </a:rPr>
              <a:t>Market sectors can also be broken down further into sub sectors. For example, the Retail sector’s sub sectors could be categorised by retail model, physical format, or product category. If we use the product category method the resulting sub sectors could be Food &amp; Grocery / Fashion &amp; Apparel / Home &amp; Living / Health &amp; Beauty / Speciality / Luxury Goods.</a:t>
            </a:r>
          </a:p>
          <a:p>
            <a:pPr marL="357188"/>
            <a:endParaRPr lang="en-GB" sz="1600" dirty="0">
              <a:latin typeface="Arial Nova Light" panose="020B0304020202020204" pitchFamily="34" charset="0"/>
            </a:endParaRPr>
          </a:p>
          <a:p>
            <a:pPr marL="357188"/>
            <a:r>
              <a:rPr lang="en-GB" sz="1600" dirty="0">
                <a:latin typeface="Arial Nova Light" panose="020B0304020202020204" pitchFamily="34" charset="0"/>
              </a:rPr>
              <a:t>Regardless of how they are categorised, all segments and sectors have characteristics that influence their construction needs and buying decisions. However, some factors that are important to one, for example a supermarket food retailer, may not concern a luxury fashion retailer. The key point is that your message cannot be one-size-fits-all.</a:t>
            </a:r>
          </a:p>
        </p:txBody>
      </p:sp>
      <p:sp>
        <p:nvSpPr>
          <p:cNvPr id="5" name="TextBox 4">
            <a:extLst>
              <a:ext uri="{FF2B5EF4-FFF2-40B4-BE49-F238E27FC236}">
                <a16:creationId xmlns:a16="http://schemas.microsoft.com/office/drawing/2014/main" id="{A5C8BBB9-8DB6-6E3F-1ECC-3BEADBE8F22C}"/>
              </a:ext>
            </a:extLst>
          </p:cNvPr>
          <p:cNvSpPr txBox="1">
            <a:spLocks noGrp="1" noRot="1" noMove="1" noResize="1" noEditPoints="1" noAdjustHandles="1" noChangeArrowheads="1" noChangeShapeType="1"/>
          </p:cNvSpPr>
          <p:nvPr/>
        </p:nvSpPr>
        <p:spPr>
          <a:xfrm>
            <a:off x="437321" y="216751"/>
            <a:ext cx="7874000"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2.0 Target market</a:t>
            </a:r>
          </a:p>
        </p:txBody>
      </p:sp>
    </p:spTree>
    <p:extLst>
      <p:ext uri="{BB962C8B-B14F-4D97-AF65-F5344CB8AC3E}">
        <p14:creationId xmlns:p14="http://schemas.microsoft.com/office/powerpoint/2010/main" val="155792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496CF-78E7-9344-4BFF-62B3F772E9F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32A2360-C3E9-CCB4-D8EA-FAFDF383A4F3}"/>
              </a:ext>
            </a:extLst>
          </p:cNvPr>
          <p:cNvSpPr txBox="1">
            <a:spLocks noGrp="1" noRot="1" noMove="1" noResize="1" noEditPoints="1" noAdjustHandles="1" noChangeArrowheads="1" noChangeShapeType="1"/>
          </p:cNvSpPr>
          <p:nvPr/>
        </p:nvSpPr>
        <p:spPr>
          <a:xfrm>
            <a:off x="365282" y="141943"/>
            <a:ext cx="7506509"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2.1 Target Market - Segments</a:t>
            </a:r>
          </a:p>
        </p:txBody>
      </p:sp>
      <p:graphicFrame>
        <p:nvGraphicFramePr>
          <p:cNvPr id="2" name="Table 3">
            <a:extLst>
              <a:ext uri="{FF2B5EF4-FFF2-40B4-BE49-F238E27FC236}">
                <a16:creationId xmlns:a16="http://schemas.microsoft.com/office/drawing/2014/main" id="{46155C47-4364-E4F3-1F9C-70827227DC85}"/>
              </a:ext>
            </a:extLst>
          </p:cNvPr>
          <p:cNvGraphicFramePr>
            <a:graphicFrameLocks noGrp="1"/>
          </p:cNvGraphicFramePr>
          <p:nvPr>
            <p:extLst>
              <p:ext uri="{D42A27DB-BD31-4B8C-83A1-F6EECF244321}">
                <p14:modId xmlns:p14="http://schemas.microsoft.com/office/powerpoint/2010/main" val="3352235210"/>
              </p:ext>
            </p:extLst>
          </p:nvPr>
        </p:nvGraphicFramePr>
        <p:xfrm>
          <a:off x="365282" y="709481"/>
          <a:ext cx="11614683" cy="5295079"/>
        </p:xfrm>
        <a:graphic>
          <a:graphicData uri="http://schemas.openxmlformats.org/drawingml/2006/table">
            <a:tbl>
              <a:tblPr firstRow="1" bandRow="1">
                <a:tableStyleId>{073A0DAA-6AF3-43AB-8588-CEC1D06C72B9}</a:tableStyleId>
              </a:tblPr>
              <a:tblGrid>
                <a:gridCol w="2512096">
                  <a:extLst>
                    <a:ext uri="{9D8B030D-6E8A-4147-A177-3AD203B41FA5}">
                      <a16:colId xmlns:a16="http://schemas.microsoft.com/office/drawing/2014/main" val="2389466635"/>
                    </a:ext>
                  </a:extLst>
                </a:gridCol>
                <a:gridCol w="2718435">
                  <a:extLst>
                    <a:ext uri="{9D8B030D-6E8A-4147-A177-3AD203B41FA5}">
                      <a16:colId xmlns:a16="http://schemas.microsoft.com/office/drawing/2014/main" val="2713830639"/>
                    </a:ext>
                  </a:extLst>
                </a:gridCol>
                <a:gridCol w="2718435">
                  <a:extLst>
                    <a:ext uri="{9D8B030D-6E8A-4147-A177-3AD203B41FA5}">
                      <a16:colId xmlns:a16="http://schemas.microsoft.com/office/drawing/2014/main" val="2882153077"/>
                    </a:ext>
                  </a:extLst>
                </a:gridCol>
                <a:gridCol w="1859356">
                  <a:extLst>
                    <a:ext uri="{9D8B030D-6E8A-4147-A177-3AD203B41FA5}">
                      <a16:colId xmlns:a16="http://schemas.microsoft.com/office/drawing/2014/main" val="982090897"/>
                    </a:ext>
                  </a:extLst>
                </a:gridCol>
                <a:gridCol w="1806361">
                  <a:extLst>
                    <a:ext uri="{9D8B030D-6E8A-4147-A177-3AD203B41FA5}">
                      <a16:colId xmlns:a16="http://schemas.microsoft.com/office/drawing/2014/main" val="911291738"/>
                    </a:ext>
                  </a:extLst>
                </a:gridCol>
              </a:tblGrid>
              <a:tr h="469428">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1.</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510367">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algn="ctr"/>
                      <a:r>
                        <a:rPr lang="en-GB" sz="1400" b="1" spc="50" baseline="0" dirty="0">
                          <a:solidFill>
                            <a:schemeClr val="tx1"/>
                          </a:solidFill>
                          <a:latin typeface="Arial Nova Light" panose="020B0304020202020204" pitchFamily="34" charset="0"/>
                          <a:cs typeface="Arial" panose="020B0604020202020204" pitchFamily="34" charset="0"/>
                        </a:rPr>
                        <a:t>Market Segment/s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572084">
                <a:tc>
                  <a:txBody>
                    <a:bodyPr/>
                    <a:lstStyle/>
                    <a:p>
                      <a:pPr marL="92075" indent="0"/>
                      <a:r>
                        <a:rPr lang="en-GB" sz="1400" b="0" spc="50" baseline="0" dirty="0">
                          <a:latin typeface="Arial Nova Light" panose="020B0304020202020204" pitchFamily="34" charset="0"/>
                          <a:cs typeface="Arial" panose="020B0604020202020204" pitchFamily="34" charset="0"/>
                        </a:rPr>
                        <a:t>Secure an education construction framework and/or maintenance programme in our geographic region.</a:t>
                      </a:r>
                      <a:endParaRPr sz="1400" b="0" dirty="0"/>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1333387">
                <a:tc>
                  <a:txBody>
                    <a:bodyPr/>
                    <a:lstStyle/>
                    <a:p>
                      <a:pPr marL="92075" indent="0" algn="l"/>
                      <a:r>
                        <a:rPr lang="en-GB" sz="1400" b="1" spc="50" baseline="0" dirty="0">
                          <a:latin typeface="Arial Nova Light" panose="020B0304020202020204" pitchFamily="34" charset="0"/>
                          <a:cs typeface="Arial" panose="020B0604020202020204" pitchFamily="34" charset="0"/>
                        </a:rPr>
                        <a:t>Types of education properties can include</a:t>
                      </a:r>
                    </a:p>
                  </a:txBody>
                  <a:tcPr>
                    <a:solidFill>
                      <a:srgbClr val="09CDF2"/>
                    </a:solidFill>
                  </a:tcPr>
                </a:tc>
                <a:tc>
                  <a:txBody>
                    <a:bodyPr/>
                    <a:lstStyle/>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Schools K-12</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Vocational Colleges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Technical Colleges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Universities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Pre-Schools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Day Care Creches</a:t>
                      </a:r>
                    </a:p>
                  </a:txBody>
                  <a:tcPr>
                    <a:solidFill>
                      <a:schemeClr val="bg1">
                        <a:lumMod val="95000"/>
                      </a:schemeClr>
                    </a:solidFill>
                  </a:tcPr>
                </a:tc>
                <a:tc>
                  <a:txBody>
                    <a:bodyPr/>
                    <a:lstStyle/>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Schools K-12</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Vocational Colleges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Technical Colleges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Universities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Pre-Schools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Day Care Creches</a:t>
                      </a:r>
                    </a:p>
                  </a:txBody>
                  <a:tcPr>
                    <a:solidFill>
                      <a:schemeClr val="bg1">
                        <a:lumMod val="95000"/>
                      </a:schemeClr>
                    </a:solidFill>
                  </a:tcPr>
                </a:tc>
                <a:tc>
                  <a:txBody>
                    <a:bodyPr/>
                    <a:lstStyle/>
                    <a:p>
                      <a:pPr marL="285750" indent="-285750" algn="l">
                        <a:lnSpc>
                          <a:spcPts val="2100"/>
                        </a:lnSpc>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lnSpc>
                          <a:spcPts val="2100"/>
                        </a:lnSpc>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r h="1333387">
                <a:tc>
                  <a:txBody>
                    <a:bodyPr/>
                    <a:lstStyle/>
                    <a:p>
                      <a:pPr marL="92075" indent="0" algn="l"/>
                      <a:r>
                        <a:rPr lang="en-GB" sz="1400" b="1" spc="50" baseline="0" dirty="0">
                          <a:latin typeface="Arial Nova Light" panose="020B0304020202020204" pitchFamily="34" charset="0"/>
                          <a:cs typeface="Arial" panose="020B0604020202020204" pitchFamily="34" charset="0"/>
                        </a:rPr>
                        <a:t>Types of facilities we can deliver</a:t>
                      </a:r>
                    </a:p>
                  </a:txBody>
                  <a:tcPr>
                    <a:solidFill>
                      <a:srgbClr val="09CDF2"/>
                    </a:solidFill>
                  </a:tcPr>
                </a:tc>
                <a:tc>
                  <a:txBody>
                    <a:bodyPr/>
                    <a:lstStyle/>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Classrooms/Lecture rooms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Reception areas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Canteen/Dining areas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Gymnasiums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Auditoriums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Bathrooms/Change rooms</a:t>
                      </a:r>
                    </a:p>
                  </a:txBody>
                  <a:tcPr>
                    <a:solidFill>
                      <a:schemeClr val="bg1">
                        <a:lumMod val="95000"/>
                      </a:schemeClr>
                    </a:solidFill>
                  </a:tcPr>
                </a:tc>
                <a:tc>
                  <a:txBody>
                    <a:bodyPr/>
                    <a:lstStyle/>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Classrooms/Lecture rooms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Reception areas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Canteen/Dining areas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Gymnasiums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Auditoriums</a:t>
                      </a:r>
                    </a:p>
                    <a:p>
                      <a:pPr marL="285750" indent="-285750" algn="l">
                        <a:lnSpc>
                          <a:spcPct val="100000"/>
                        </a:lnSpc>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Bathrooms/Change rooms</a:t>
                      </a:r>
                    </a:p>
                  </a:txBody>
                  <a:tcPr>
                    <a:solidFill>
                      <a:schemeClr val="bg1">
                        <a:lumMod val="95000"/>
                      </a:schemeClr>
                    </a:solidFill>
                  </a:tcPr>
                </a:tc>
                <a:tc>
                  <a:txBody>
                    <a:bodyPr/>
                    <a:lstStyle/>
                    <a:p>
                      <a:pPr marL="285750" indent="-285750" algn="l">
                        <a:lnSpc>
                          <a:spcPts val="2100"/>
                        </a:lnSpc>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lnSpc>
                          <a:spcPts val="2100"/>
                        </a:lnSpc>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930242849"/>
                  </a:ext>
                </a:extLst>
              </a:tr>
            </a:tbl>
          </a:graphicData>
        </a:graphic>
      </p:graphicFrame>
    </p:spTree>
    <p:extLst>
      <p:ext uri="{BB962C8B-B14F-4D97-AF65-F5344CB8AC3E}">
        <p14:creationId xmlns:p14="http://schemas.microsoft.com/office/powerpoint/2010/main" val="120131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C2EC6-3A6B-E1D8-DF33-BC6973CF40A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B05394C-79FB-BAB4-DB77-DABCCB9E765C}"/>
              </a:ext>
            </a:extLst>
          </p:cNvPr>
          <p:cNvSpPr txBox="1">
            <a:spLocks noGrp="1" noRot="1" noMove="1" noResize="1" noEditPoints="1" noAdjustHandles="1" noChangeArrowheads="1" noChangeShapeType="1"/>
          </p:cNvSpPr>
          <p:nvPr/>
        </p:nvSpPr>
        <p:spPr>
          <a:xfrm>
            <a:off x="365282" y="141943"/>
            <a:ext cx="7506509"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2.2 Target Market - Segments</a:t>
            </a:r>
          </a:p>
        </p:txBody>
      </p:sp>
      <p:graphicFrame>
        <p:nvGraphicFramePr>
          <p:cNvPr id="2" name="Table 3">
            <a:extLst>
              <a:ext uri="{FF2B5EF4-FFF2-40B4-BE49-F238E27FC236}">
                <a16:creationId xmlns:a16="http://schemas.microsoft.com/office/drawing/2014/main" id="{DEE6BA10-86B1-9265-F5E0-7F782EDFC3A1}"/>
              </a:ext>
            </a:extLst>
          </p:cNvPr>
          <p:cNvGraphicFramePr>
            <a:graphicFrameLocks noGrp="1"/>
          </p:cNvGraphicFramePr>
          <p:nvPr>
            <p:extLst>
              <p:ext uri="{D42A27DB-BD31-4B8C-83A1-F6EECF244321}">
                <p14:modId xmlns:p14="http://schemas.microsoft.com/office/powerpoint/2010/main" val="290888688"/>
              </p:ext>
            </p:extLst>
          </p:nvPr>
        </p:nvGraphicFramePr>
        <p:xfrm>
          <a:off x="388049" y="631826"/>
          <a:ext cx="11415902" cy="5479284"/>
        </p:xfrm>
        <a:graphic>
          <a:graphicData uri="http://schemas.openxmlformats.org/drawingml/2006/table">
            <a:tbl>
              <a:tblPr firstRow="1" bandRow="1">
                <a:tableStyleId>{073A0DAA-6AF3-43AB-8588-CEC1D06C72B9}</a:tableStyleId>
              </a:tblPr>
              <a:tblGrid>
                <a:gridCol w="2565708">
                  <a:extLst>
                    <a:ext uri="{9D8B030D-6E8A-4147-A177-3AD203B41FA5}">
                      <a16:colId xmlns:a16="http://schemas.microsoft.com/office/drawing/2014/main" val="2389466635"/>
                    </a:ext>
                  </a:extLst>
                </a:gridCol>
                <a:gridCol w="2028558">
                  <a:extLst>
                    <a:ext uri="{9D8B030D-6E8A-4147-A177-3AD203B41FA5}">
                      <a16:colId xmlns:a16="http://schemas.microsoft.com/office/drawing/2014/main" val="2713830639"/>
                    </a:ext>
                  </a:extLst>
                </a:gridCol>
                <a:gridCol w="2368624">
                  <a:extLst>
                    <a:ext uri="{9D8B030D-6E8A-4147-A177-3AD203B41FA5}">
                      <a16:colId xmlns:a16="http://schemas.microsoft.com/office/drawing/2014/main" val="2882153077"/>
                    </a:ext>
                  </a:extLst>
                </a:gridCol>
                <a:gridCol w="2362904">
                  <a:extLst>
                    <a:ext uri="{9D8B030D-6E8A-4147-A177-3AD203B41FA5}">
                      <a16:colId xmlns:a16="http://schemas.microsoft.com/office/drawing/2014/main" val="982090897"/>
                    </a:ext>
                  </a:extLst>
                </a:gridCol>
                <a:gridCol w="2090108">
                  <a:extLst>
                    <a:ext uri="{9D8B030D-6E8A-4147-A177-3AD203B41FA5}">
                      <a16:colId xmlns:a16="http://schemas.microsoft.com/office/drawing/2014/main" val="911291738"/>
                    </a:ext>
                  </a:extLst>
                </a:gridCol>
              </a:tblGrid>
              <a:tr h="420526">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2.</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143426">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algn="ctr"/>
                      <a:r>
                        <a:rPr lang="en-GB" sz="1400" b="1" spc="50" baseline="0" dirty="0">
                          <a:solidFill>
                            <a:schemeClr val="tx1"/>
                          </a:solidFill>
                          <a:latin typeface="Arial Nova Light" panose="020B0304020202020204" pitchFamily="34" charset="0"/>
                          <a:cs typeface="Arial" panose="020B0604020202020204" pitchFamily="34" charset="0"/>
                        </a:rPr>
                        <a:t>Market Segment/s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248758">
                <a:tc>
                  <a:txBody>
                    <a:bodyPr/>
                    <a:lstStyle/>
                    <a:p>
                      <a:pPr marL="182563" indent="0"/>
                      <a:r>
                        <a:rPr lang="en-GB" sz="1400" b="0" spc="50" baseline="0" dirty="0">
                          <a:solidFill>
                            <a:schemeClr val="tx1"/>
                          </a:solidFill>
                          <a:latin typeface="Arial Nova Light" panose="020B0304020202020204" pitchFamily="34" charset="0"/>
                          <a:cs typeface="Arial" panose="020B0604020202020204" pitchFamily="34" charset="0"/>
                        </a:rPr>
                        <a:t>Win an office fit out in our geographic region for a B2B customer.</a:t>
                      </a:r>
                      <a:endParaRPr sz="1400" b="0" dirty="0">
                        <a:solidFill>
                          <a:schemeClr val="tx1"/>
                        </a:solidFill>
                        <a:latin typeface="Arial Nova Light" panose="020B0304020202020204" pitchFamily="34" charset="0"/>
                      </a:endParaRPr>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1355597">
                <a:tc>
                  <a:txBody>
                    <a:bodyPr/>
                    <a:lstStyle/>
                    <a:p>
                      <a:pPr marL="182563" indent="0" algn="l"/>
                      <a:r>
                        <a:rPr lang="en-GB" sz="1400" b="1" spc="50" baseline="0" dirty="0">
                          <a:latin typeface="Arial Nova Light" panose="020B0304020202020204" pitchFamily="34" charset="0"/>
                          <a:cs typeface="Arial" panose="020B0604020202020204" pitchFamily="34" charset="0"/>
                        </a:rPr>
                        <a:t>Types of facilities we can deliver.</a:t>
                      </a:r>
                    </a:p>
                  </a:txBody>
                  <a:tcPr>
                    <a:solidFill>
                      <a:srgbClr val="09CDF2"/>
                    </a:solidFill>
                  </a:tcPr>
                </a:tc>
                <a:tc>
                  <a:txBody>
                    <a:bodyPr/>
                    <a:lstStyle/>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Cellular offices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Open plan workspace</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Reception area</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spc="50" baseline="0" dirty="0">
                          <a:latin typeface="Arial Nova Light" panose="020B0304020202020204" pitchFamily="34" charset="0"/>
                          <a:cs typeface="Arial" panose="020B0604020202020204" pitchFamily="34" charset="0"/>
                        </a:rPr>
                        <a:t>Training facility</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Gym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Bathroom &amp; change-room facilities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Kitchen</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Cafeteria</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Tea points</a:t>
                      </a:r>
                    </a:p>
                    <a:p>
                      <a:pPr marL="285750" indent="-285750" algn="l">
                        <a:buFont typeface="Wingdings" panose="05000000000000000000" pitchFamily="2" charset="2"/>
                        <a:buChar char="§"/>
                      </a:pPr>
                      <a:r>
                        <a:rPr lang="en-GB" sz="1400" b="0" strike="sngStrike" spc="50" baseline="0" dirty="0">
                          <a:latin typeface="Arial Nova Light" panose="020B0304020202020204" pitchFamily="34" charset="0"/>
                          <a:cs typeface="Arial" panose="020B0604020202020204" pitchFamily="34" charset="0"/>
                        </a:rPr>
                        <a:t>Comms 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Back-of-house / mailroom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Common areas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Cellular offices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Open plan workspace</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Reception area</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spc="50" baseline="0" dirty="0">
                          <a:latin typeface="Arial Nova Light" panose="020B0304020202020204" pitchFamily="34" charset="0"/>
                          <a:cs typeface="Arial" panose="020B0604020202020204" pitchFamily="34" charset="0"/>
                        </a:rPr>
                        <a:t>Training facility</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Gym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Bathroom &amp; change-room facilities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Kitchen</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Cafeteria</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Tea points</a:t>
                      </a:r>
                    </a:p>
                    <a:p>
                      <a:pPr marL="285750" indent="-285750" algn="l">
                        <a:buFont typeface="Wingdings" panose="05000000000000000000" pitchFamily="2" charset="2"/>
                        <a:buChar char="§"/>
                      </a:pPr>
                      <a:r>
                        <a:rPr lang="en-GB" sz="1400" b="0" strike="sngStrike" spc="50" baseline="0" dirty="0">
                          <a:latin typeface="Arial Nova Light" panose="020B0304020202020204" pitchFamily="34" charset="0"/>
                          <a:cs typeface="Arial" panose="020B0604020202020204" pitchFamily="34" charset="0"/>
                        </a:rPr>
                        <a:t>Comms 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Back-of-house / mailroom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Common areas</a:t>
                      </a:r>
                    </a:p>
                  </a:txBody>
                  <a:tcPr>
                    <a:solidFill>
                      <a:schemeClr val="bg1">
                        <a:lumMod val="95000"/>
                      </a:schemeClr>
                    </a:solidFill>
                  </a:tcPr>
                </a:tc>
                <a:tc>
                  <a:txBody>
                    <a:bodyPr/>
                    <a:lstStyle/>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Cellular offices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Open plan workspace</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Reception area</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400" b="0" spc="50" baseline="0" dirty="0">
                          <a:latin typeface="Arial Nova Light" panose="020B0304020202020204" pitchFamily="34" charset="0"/>
                          <a:cs typeface="Arial" panose="020B0604020202020204" pitchFamily="34" charset="0"/>
                        </a:rPr>
                        <a:t>Training facility</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Gym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Bathroom &amp; change-room facilities</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Kitchen</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Cafeteria</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Tea points</a:t>
                      </a:r>
                    </a:p>
                    <a:p>
                      <a:pPr marL="285750" indent="-285750" algn="l">
                        <a:buFont typeface="Wingdings" panose="05000000000000000000" pitchFamily="2" charset="2"/>
                        <a:buChar char="§"/>
                      </a:pPr>
                      <a:r>
                        <a:rPr lang="en-GB" sz="1400" b="0" strike="sngStrike" spc="50" baseline="0" dirty="0">
                          <a:latin typeface="Arial Nova Light" panose="020B0304020202020204" pitchFamily="34" charset="0"/>
                          <a:cs typeface="Arial" panose="020B0604020202020204" pitchFamily="34" charset="0"/>
                        </a:rPr>
                        <a:t>Comms 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Back-of-house / mailroom</a:t>
                      </a:r>
                    </a:p>
                    <a:p>
                      <a:pPr marL="285750" indent="-285750" algn="l">
                        <a:buFont typeface="Wingdings" panose="05000000000000000000" pitchFamily="2" charset="2"/>
                        <a:buChar char="§"/>
                      </a:pPr>
                      <a:r>
                        <a:rPr lang="en-GB" sz="1400" b="0" spc="50" baseline="0" dirty="0">
                          <a:latin typeface="Arial Nova Light" panose="020B0304020202020204" pitchFamily="34" charset="0"/>
                          <a:cs typeface="Arial" panose="020B0604020202020204" pitchFamily="34" charset="0"/>
                        </a:rPr>
                        <a:t>Common areas</a:t>
                      </a:r>
                    </a:p>
                    <a:p>
                      <a:pPr marL="285750" indent="-285750" algn="l">
                        <a:buFont typeface="Wingdings" panose="05000000000000000000" pitchFamily="2" charset="2"/>
                        <a:buChar char="§"/>
                      </a:pPr>
                      <a:r>
                        <a:rPr lang="en-GB" sz="1400" b="0" strike="sngStrike" spc="50" baseline="0" dirty="0">
                          <a:latin typeface="Arial Nova Light" panose="020B0304020202020204" pitchFamily="34" charset="0"/>
                          <a:cs typeface="Arial" panose="020B0604020202020204" pitchFamily="34" charset="0"/>
                        </a:rPr>
                        <a:t>Data centres</a:t>
                      </a:r>
                    </a:p>
                  </a:txBody>
                  <a:tcPr>
                    <a:solidFill>
                      <a:schemeClr val="bg1">
                        <a:lumMod val="95000"/>
                      </a:schemeClr>
                    </a:solidFill>
                  </a:tcPr>
                </a:tc>
                <a:tc>
                  <a:txBody>
                    <a:bodyPr/>
                    <a:lstStyle/>
                    <a:p>
                      <a:pPr algn="l"/>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bl>
          </a:graphicData>
        </a:graphic>
      </p:graphicFrame>
    </p:spTree>
    <p:extLst>
      <p:ext uri="{BB962C8B-B14F-4D97-AF65-F5344CB8AC3E}">
        <p14:creationId xmlns:p14="http://schemas.microsoft.com/office/powerpoint/2010/main" val="218651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DF8F8-59CC-AE77-A569-1E7A227BC6F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32AED53-E78C-B7BB-D5D3-E98DF2A09FA0}"/>
              </a:ext>
            </a:extLst>
          </p:cNvPr>
          <p:cNvSpPr txBox="1">
            <a:spLocks noGrp="1" noRot="1" noMove="1" noResize="1" noEditPoints="1" noAdjustHandles="1" noChangeArrowheads="1" noChangeShapeType="1"/>
          </p:cNvSpPr>
          <p:nvPr/>
        </p:nvSpPr>
        <p:spPr>
          <a:xfrm>
            <a:off x="365282" y="141943"/>
            <a:ext cx="7506509" cy="400110"/>
          </a:xfrm>
          <a:prstGeom prst="rect">
            <a:avLst/>
          </a:prstGeom>
          <a:noFill/>
        </p:spPr>
        <p:txBody>
          <a:bodyPr wrap="square" rtlCol="0">
            <a:spAutoFit/>
          </a:bodyPr>
          <a:lstStyle/>
          <a:p>
            <a:r>
              <a:rPr lang="en-GB" sz="2000" b="1" spc="50" dirty="0">
                <a:latin typeface="Arial Nova Light" panose="020B0304020202020204" pitchFamily="34" charset="0"/>
                <a:cs typeface="Arial" panose="020B0604020202020204" pitchFamily="34" charset="0"/>
              </a:rPr>
              <a:t>2.3 Target Market - Segments</a:t>
            </a:r>
          </a:p>
        </p:txBody>
      </p:sp>
      <p:graphicFrame>
        <p:nvGraphicFramePr>
          <p:cNvPr id="2" name="Table 3">
            <a:extLst>
              <a:ext uri="{FF2B5EF4-FFF2-40B4-BE49-F238E27FC236}">
                <a16:creationId xmlns:a16="http://schemas.microsoft.com/office/drawing/2014/main" id="{CDC5D3E8-27AA-B746-3092-22CD333904A9}"/>
              </a:ext>
            </a:extLst>
          </p:cNvPr>
          <p:cNvGraphicFramePr>
            <a:graphicFrameLocks noGrp="1"/>
          </p:cNvGraphicFramePr>
          <p:nvPr>
            <p:extLst>
              <p:ext uri="{D42A27DB-BD31-4B8C-83A1-F6EECF244321}">
                <p14:modId xmlns:p14="http://schemas.microsoft.com/office/powerpoint/2010/main" val="922672695"/>
              </p:ext>
            </p:extLst>
          </p:nvPr>
        </p:nvGraphicFramePr>
        <p:xfrm>
          <a:off x="365282" y="706715"/>
          <a:ext cx="11564801" cy="5444570"/>
        </p:xfrm>
        <a:graphic>
          <a:graphicData uri="http://schemas.openxmlformats.org/drawingml/2006/table">
            <a:tbl>
              <a:tblPr firstRow="1" bandRow="1">
                <a:tableStyleId>{073A0DAA-6AF3-43AB-8588-CEC1D06C72B9}</a:tableStyleId>
              </a:tblPr>
              <a:tblGrid>
                <a:gridCol w="2899537">
                  <a:extLst>
                    <a:ext uri="{9D8B030D-6E8A-4147-A177-3AD203B41FA5}">
                      <a16:colId xmlns:a16="http://schemas.microsoft.com/office/drawing/2014/main" val="2389466635"/>
                    </a:ext>
                  </a:extLst>
                </a:gridCol>
                <a:gridCol w="2145196">
                  <a:extLst>
                    <a:ext uri="{9D8B030D-6E8A-4147-A177-3AD203B41FA5}">
                      <a16:colId xmlns:a16="http://schemas.microsoft.com/office/drawing/2014/main" val="2713830639"/>
                    </a:ext>
                  </a:extLst>
                </a:gridCol>
                <a:gridCol w="2393496">
                  <a:extLst>
                    <a:ext uri="{9D8B030D-6E8A-4147-A177-3AD203B41FA5}">
                      <a16:colId xmlns:a16="http://schemas.microsoft.com/office/drawing/2014/main" val="2882153077"/>
                    </a:ext>
                  </a:extLst>
                </a:gridCol>
                <a:gridCol w="2063286">
                  <a:extLst>
                    <a:ext uri="{9D8B030D-6E8A-4147-A177-3AD203B41FA5}">
                      <a16:colId xmlns:a16="http://schemas.microsoft.com/office/drawing/2014/main" val="982090897"/>
                    </a:ext>
                  </a:extLst>
                </a:gridCol>
                <a:gridCol w="2063286">
                  <a:extLst>
                    <a:ext uri="{9D8B030D-6E8A-4147-A177-3AD203B41FA5}">
                      <a16:colId xmlns:a16="http://schemas.microsoft.com/office/drawing/2014/main" val="911291738"/>
                    </a:ext>
                  </a:extLst>
                </a:gridCol>
              </a:tblGrid>
              <a:tr h="420526">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spc="50" baseline="0" dirty="0">
                          <a:solidFill>
                            <a:schemeClr val="tx1"/>
                          </a:solidFill>
                          <a:latin typeface="Arial Nova Light" panose="020B0304020202020204" pitchFamily="34" charset="0"/>
                          <a:cs typeface="Arial" panose="020B0604020202020204" pitchFamily="34" charset="0"/>
                        </a:rPr>
                        <a:t>Example objective 3.</a:t>
                      </a:r>
                    </a:p>
                  </a:txBody>
                  <a:tcPr>
                    <a:solidFill>
                      <a:srgbClr val="09CDF2"/>
                    </a:solidFill>
                  </a:tcPr>
                </a:tc>
                <a:tc hMerge="1">
                  <a:txBody>
                    <a:bodyPr/>
                    <a:lstStyle/>
                    <a:p>
                      <a:pPr algn="ctr"/>
                      <a:endParaRPr lang="en-GB" sz="2400"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b="1" spc="50" baseline="0" dirty="0">
                        <a:solidFill>
                          <a:schemeClr val="tx1"/>
                        </a:solidFill>
                        <a:latin typeface="Arial" panose="020B0604020202020204" pitchFamily="34" charset="0"/>
                        <a:cs typeface="Arial" panose="020B0604020202020204" pitchFamily="34" charset="0"/>
                      </a:endParaRPr>
                    </a:p>
                  </a:txBody>
                  <a:tcPr>
                    <a:solidFill>
                      <a:srgbClr val="CBE54D"/>
                    </a:solidFill>
                  </a:tcPr>
                </a:tc>
                <a:extLst>
                  <a:ext uri="{0D108BD9-81ED-4DB2-BD59-A6C34878D82A}">
                    <a16:rowId xmlns:a16="http://schemas.microsoft.com/office/drawing/2014/main" val="1406128409"/>
                  </a:ext>
                </a:extLst>
              </a:tr>
              <a:tr h="420526">
                <a:tc>
                  <a:txBody>
                    <a:bodyPr/>
                    <a:lstStyle/>
                    <a:p>
                      <a:pPr algn="ctr"/>
                      <a:r>
                        <a:rPr lang="en-GB" sz="1400" b="1" spc="50" baseline="0" dirty="0">
                          <a:latin typeface="Arial Nova Light" panose="020B0304020202020204" pitchFamily="34" charset="0"/>
                          <a:cs typeface="Arial" panose="020B0604020202020204" pitchFamily="34" charset="0"/>
                        </a:rPr>
                        <a:t>What are we going to do?</a:t>
                      </a:r>
                    </a:p>
                  </a:txBody>
                  <a:tcPr anchor="ctr">
                    <a:solidFill>
                      <a:srgbClr val="09CDF2"/>
                    </a:solidFill>
                  </a:tcPr>
                </a:tc>
                <a:tc gridSpan="4">
                  <a:txBody>
                    <a:bodyPr/>
                    <a:lstStyle/>
                    <a:p>
                      <a:pPr algn="ctr"/>
                      <a:r>
                        <a:rPr lang="en-GB" sz="1400" b="1" spc="50" baseline="0" dirty="0">
                          <a:solidFill>
                            <a:schemeClr val="tx1"/>
                          </a:solidFill>
                          <a:latin typeface="Arial Nova Light" panose="020B0304020202020204" pitchFamily="34" charset="0"/>
                          <a:cs typeface="Arial" panose="020B0604020202020204" pitchFamily="34" charset="0"/>
                        </a:rPr>
                        <a:t>Market Segment/s</a:t>
                      </a:r>
                    </a:p>
                  </a:txBody>
                  <a:tcPr anchor="ctr">
                    <a:solidFill>
                      <a:schemeClr val="bg1"/>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tc hMerge="1">
                  <a:txBody>
                    <a:bodyPr/>
                    <a:lstStyle/>
                    <a:p>
                      <a:pPr algn="ctr"/>
                      <a:endParaRPr lang="en-GB" sz="2000" b="1" spc="50" baseline="0" dirty="0">
                        <a:solidFill>
                          <a:schemeClr val="tx1"/>
                        </a:solidFill>
                        <a:latin typeface="Arial" panose="020B0604020202020204" pitchFamily="34" charset="0"/>
                        <a:cs typeface="Arial" panose="020B0604020202020204" pitchFamily="34" charset="0"/>
                      </a:endParaRPr>
                    </a:p>
                  </a:txBody>
                  <a:tcPr anchor="ctr">
                    <a:solidFill>
                      <a:srgbClr val="CBE54D"/>
                    </a:solidFill>
                  </a:tcPr>
                </a:tc>
                <a:extLst>
                  <a:ext uri="{0D108BD9-81ED-4DB2-BD59-A6C34878D82A}">
                    <a16:rowId xmlns:a16="http://schemas.microsoft.com/office/drawing/2014/main" val="3143339481"/>
                  </a:ext>
                </a:extLst>
              </a:tr>
              <a:tr h="1248758">
                <a:tc>
                  <a:txBody>
                    <a:bodyPr/>
                    <a:lstStyle/>
                    <a:p>
                      <a:pPr marL="182563" indent="-90488" algn="l"/>
                      <a:r>
                        <a:rPr lang="en-GB" sz="1400" b="0" spc="50" baseline="0" dirty="0">
                          <a:solidFill>
                            <a:schemeClr val="tx1"/>
                          </a:solidFill>
                          <a:latin typeface="Arial Nova Light" panose="020B0304020202020204" pitchFamily="34" charset="0"/>
                          <a:cs typeface="Arial" panose="020B0604020202020204" pitchFamily="34" charset="0"/>
                        </a:rPr>
                        <a:t>&lt;Insert your objective&gt;</a:t>
                      </a:r>
                      <a:endParaRPr sz="1400" b="0" dirty="0">
                        <a:solidFill>
                          <a:schemeClr val="tx1"/>
                        </a:solidFill>
                        <a:latin typeface="Arial Nova Light" panose="020B0304020202020204" pitchFamily="34" charset="0"/>
                      </a:endParaRPr>
                    </a:p>
                  </a:txBody>
                  <a:tcPr anchor="ctr">
                    <a:solidFill>
                      <a:srgbClr val="09CDF2"/>
                    </a:solidFill>
                  </a:tcPr>
                </a:tc>
                <a:tc>
                  <a:txBody>
                    <a:bodyPr/>
                    <a:lstStyle/>
                    <a:p>
                      <a:pPr algn="ctr"/>
                      <a:r>
                        <a:rPr lang="en-GB" sz="1400" b="1" spc="50" baseline="0" dirty="0">
                          <a:latin typeface="Arial Nova Light" panose="020B0304020202020204" pitchFamily="34" charset="0"/>
                          <a:cs typeface="Arial" panose="020B0604020202020204" pitchFamily="34" charset="0"/>
                        </a:rPr>
                        <a:t>Government</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Commercial &amp;</a:t>
                      </a:r>
                    </a:p>
                    <a:p>
                      <a:pPr algn="ctr"/>
                      <a:r>
                        <a:rPr lang="en-GB" sz="1400" b="1" spc="50" baseline="0" dirty="0">
                          <a:latin typeface="Arial Nova Light" panose="020B0304020202020204" pitchFamily="34" charset="0"/>
                          <a:cs typeface="Arial" panose="020B0604020202020204" pitchFamily="34" charset="0"/>
                        </a:rPr>
                        <a:t>Corporate</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Industrial</a:t>
                      </a:r>
                    </a:p>
                  </a:txBody>
                  <a:tcPr anchor="ctr">
                    <a:solidFill>
                      <a:schemeClr val="bg2">
                        <a:lumMod val="90000"/>
                      </a:schemeClr>
                    </a:solidFill>
                  </a:tcPr>
                </a:tc>
                <a:tc>
                  <a:txBody>
                    <a:bodyPr/>
                    <a:lstStyle/>
                    <a:p>
                      <a:pPr algn="ctr"/>
                      <a:r>
                        <a:rPr lang="en-GB" sz="1400" b="1" spc="50" baseline="0" dirty="0">
                          <a:latin typeface="Arial Nova Light" panose="020B0304020202020204" pitchFamily="34" charset="0"/>
                          <a:cs typeface="Arial" panose="020B0604020202020204" pitchFamily="34" charset="0"/>
                        </a:rPr>
                        <a:t>Infrastructure</a:t>
                      </a:r>
                    </a:p>
                  </a:txBody>
                  <a:tcPr anchor="ctr">
                    <a:solidFill>
                      <a:schemeClr val="bg2">
                        <a:lumMod val="90000"/>
                      </a:schemeClr>
                    </a:solidFill>
                  </a:tcPr>
                </a:tc>
                <a:extLst>
                  <a:ext uri="{0D108BD9-81ED-4DB2-BD59-A6C34878D82A}">
                    <a16:rowId xmlns:a16="http://schemas.microsoft.com/office/drawing/2014/main" val="1533254900"/>
                  </a:ext>
                </a:extLst>
              </a:tr>
              <a:tr h="1677380">
                <a:tc>
                  <a:txBody>
                    <a:bodyPr/>
                    <a:lstStyle/>
                    <a:p>
                      <a:pPr marL="92075" indent="0" algn="l"/>
                      <a:r>
                        <a:rPr lang="en-GB" sz="1400" b="1" spc="50" baseline="0" dirty="0">
                          <a:latin typeface="Arial Nova Light" panose="020B0304020202020204" pitchFamily="34" charset="0"/>
                          <a:cs typeface="Arial" panose="020B0604020202020204" pitchFamily="34" charset="0"/>
                        </a:rPr>
                        <a:t>Types of facilities we can deliver.</a:t>
                      </a:r>
                    </a:p>
                  </a:txBody>
                  <a:tcPr>
                    <a:solidFill>
                      <a:srgbClr val="09CDF2"/>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3410585266"/>
                  </a:ext>
                </a:extLst>
              </a:tr>
              <a:tr h="1677380">
                <a:tc>
                  <a:txBody>
                    <a:bodyPr/>
                    <a:lstStyle/>
                    <a:p>
                      <a:pPr marL="92075" indent="0" algn="l"/>
                      <a:endParaRPr lang="en-GB" sz="1400" b="1" spc="50" baseline="0" dirty="0">
                        <a:latin typeface="Arial Nova Light" panose="020B0304020202020204" pitchFamily="34" charset="0"/>
                        <a:cs typeface="Arial" panose="020B0604020202020204" pitchFamily="34" charset="0"/>
                      </a:endParaRPr>
                    </a:p>
                  </a:txBody>
                  <a:tcPr>
                    <a:solidFill>
                      <a:srgbClr val="09CDF2"/>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0"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tc>
                  <a:txBody>
                    <a:bodyPr/>
                    <a:lstStyle/>
                    <a:p>
                      <a:pPr marL="285750" indent="-285750" algn="l">
                        <a:buFont typeface="Wingdings" panose="05000000000000000000" pitchFamily="2" charset="2"/>
                        <a:buChar char="§"/>
                      </a:pPr>
                      <a:endParaRPr lang="en-GB" sz="1400" b="1" spc="50" baseline="0" dirty="0">
                        <a:latin typeface="Arial Nova Light" panose="020B03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741781959"/>
                  </a:ext>
                </a:extLst>
              </a:tr>
            </a:tbl>
          </a:graphicData>
        </a:graphic>
      </p:graphicFrame>
    </p:spTree>
    <p:extLst>
      <p:ext uri="{BB962C8B-B14F-4D97-AF65-F5344CB8AC3E}">
        <p14:creationId xmlns:p14="http://schemas.microsoft.com/office/powerpoint/2010/main" val="1889434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2566</TotalTime>
  <Words>3688</Words>
  <Application>Microsoft Office PowerPoint</Application>
  <PresentationFormat>Widescreen</PresentationFormat>
  <Paragraphs>496</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 Display</vt:lpstr>
      <vt:lpstr>Arial Nova Light</vt:lpstr>
      <vt:lpstr>Wingdings</vt:lpstr>
      <vt:lpstr>Arial</vt:lpstr>
      <vt:lpstr>Aptos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Helena Field</dc:creator>
  <cp:lastModifiedBy>Helena Field</cp:lastModifiedBy>
  <cp:revision>7</cp:revision>
  <dcterms:created xsi:type="dcterms:W3CDTF">2025-08-09T04:45:37Z</dcterms:created>
  <dcterms:modified xsi:type="dcterms:W3CDTF">2025-11-20T03:38:58Z</dcterms:modified>
</cp:coreProperties>
</file>